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58" r:id="rId65"/>
    <p:sldId id="322" r:id="rId66"/>
    <p:sldId id="323" r:id="rId67"/>
    <p:sldId id="324" r:id="rId68"/>
    <p:sldId id="325" r:id="rId69"/>
    <p:sldId id="326" r:id="rId70"/>
    <p:sldId id="327" r:id="rId71"/>
    <p:sldId id="329" r:id="rId72"/>
    <p:sldId id="330" r:id="rId73"/>
    <p:sldId id="331" r:id="rId74"/>
    <p:sldId id="359" r:id="rId75"/>
    <p:sldId id="332" r:id="rId76"/>
    <p:sldId id="360" r:id="rId77"/>
    <p:sldId id="333" r:id="rId78"/>
    <p:sldId id="335" r:id="rId79"/>
    <p:sldId id="336" r:id="rId80"/>
    <p:sldId id="337" r:id="rId81"/>
    <p:sldId id="338" r:id="rId82"/>
    <p:sldId id="339" r:id="rId83"/>
    <p:sldId id="340" r:id="rId84"/>
    <p:sldId id="361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62" r:id="rId93"/>
    <p:sldId id="348" r:id="rId94"/>
    <p:sldId id="349" r:id="rId95"/>
    <p:sldId id="363" r:id="rId96"/>
    <p:sldId id="352" r:id="rId97"/>
    <p:sldId id="353" r:id="rId98"/>
    <p:sldId id="354" r:id="rId99"/>
    <p:sldId id="355" r:id="rId100"/>
    <p:sldId id="356" r:id="rId101"/>
  </p:sldIdLst>
  <p:sldSz cx="12192000" cy="6858000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396" y="54"/>
      </p:cViewPr>
      <p:guideLst>
        <p:guide orient="horz" pos="288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7470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9144000" h="1143000">
                <a:moveTo>
                  <a:pt x="9144000" y="0"/>
                </a:moveTo>
                <a:lnTo>
                  <a:pt x="0" y="0"/>
                </a:lnTo>
                <a:lnTo>
                  <a:pt x="0" y="1143000"/>
                </a:lnTo>
                <a:lnTo>
                  <a:pt x="9144000" y="1143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3C57A7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4985" y="430403"/>
            <a:ext cx="11982027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1F9DAE"/>
                </a:solidFill>
                <a:latin typeface="Tahoma"/>
                <a:cs typeface="Tahoma"/>
              </a:defRPr>
            </a:lvl1pPr>
          </a:lstStyle>
          <a:p>
            <a:pPr marL="12700">
              <a:spcBef>
                <a:spcPts val="180"/>
              </a:spcBef>
            </a:pPr>
            <a:r>
              <a:rPr lang="es-ES" sz="1150" spc="-70" smtClean="0">
                <a:latin typeface="Lucida Sans Unicode"/>
                <a:cs typeface="Lucida Sans Unicode"/>
              </a:rPr>
              <a:t>C</a:t>
            </a:r>
            <a:r>
              <a:rPr lang="es-ES" spc="-10" smtClean="0">
                <a:latin typeface="Lucida Sans Unicode"/>
                <a:cs typeface="Lucida Sans Unicode"/>
              </a:rPr>
              <a:t>CONSEJO</a:t>
            </a:r>
            <a:endParaRPr lang="es-ES" sz="1150">
              <a:latin typeface="Lucida Sans Unicode"/>
              <a:cs typeface="Lucida Sans Unicode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1F9DAE"/>
                </a:solidFill>
                <a:latin typeface="Tahoma"/>
                <a:cs typeface="Tahoma"/>
              </a:defRPr>
            </a:lvl1pPr>
          </a:lstStyle>
          <a:p>
            <a:pPr marL="12700">
              <a:spcBef>
                <a:spcPts val="160"/>
              </a:spcBef>
            </a:pPr>
            <a:r>
              <a:rPr lang="es-ES" spc="-5" smtClean="0">
                <a:latin typeface="Lucida Sans Unicode"/>
                <a:cs typeface="Lucida Sans Unicode"/>
              </a:rPr>
              <a:t>ESTERN</a:t>
            </a:r>
            <a:endParaRPr lang="es-ES" spc="-5" dirty="0">
              <a:latin typeface="Lucida Sans Unicode"/>
              <a:cs typeface="Lucida Sans Unicode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7470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9144000" h="1143000">
                <a:moveTo>
                  <a:pt x="9144000" y="0"/>
                </a:moveTo>
                <a:lnTo>
                  <a:pt x="0" y="0"/>
                </a:lnTo>
                <a:lnTo>
                  <a:pt x="0" y="1143000"/>
                </a:lnTo>
                <a:lnTo>
                  <a:pt x="9144000" y="1143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9DAE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1F9DAE"/>
                </a:solidFill>
                <a:latin typeface="Tahoma"/>
                <a:cs typeface="Tahoma"/>
              </a:defRPr>
            </a:lvl1pPr>
          </a:lstStyle>
          <a:p>
            <a:pPr marL="12700">
              <a:spcBef>
                <a:spcPts val="180"/>
              </a:spcBef>
            </a:pPr>
            <a:r>
              <a:rPr lang="es-ES" sz="1150" spc="-70" smtClean="0">
                <a:latin typeface="Lucida Sans Unicode"/>
                <a:cs typeface="Lucida Sans Unicode"/>
              </a:rPr>
              <a:t>C</a:t>
            </a:r>
            <a:r>
              <a:rPr lang="es-ES" spc="-10" smtClean="0">
                <a:latin typeface="Lucida Sans Unicode"/>
                <a:cs typeface="Lucida Sans Unicode"/>
              </a:rPr>
              <a:t>CONSEJO</a:t>
            </a:r>
            <a:endParaRPr lang="es-ES" sz="1150">
              <a:latin typeface="Lucida Sans Unicode"/>
              <a:cs typeface="Lucida Sans Unicode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1F9DAE"/>
                </a:solidFill>
                <a:latin typeface="Tahoma"/>
                <a:cs typeface="Tahoma"/>
              </a:defRPr>
            </a:lvl1pPr>
          </a:lstStyle>
          <a:p>
            <a:pPr marL="12700">
              <a:spcBef>
                <a:spcPts val="160"/>
              </a:spcBef>
            </a:pPr>
            <a:r>
              <a:rPr lang="es-ES" spc="-5" smtClean="0">
                <a:latin typeface="Lucida Sans Unicode"/>
                <a:cs typeface="Lucida Sans Unicode"/>
              </a:rPr>
              <a:t>ESTERN</a:t>
            </a:r>
            <a:endParaRPr lang="es-ES" spc="-5" dirty="0">
              <a:latin typeface="Lucida Sans Unicode"/>
              <a:cs typeface="Lucida Sans Unicode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1F9DAE"/>
                </a:solidFill>
                <a:latin typeface="Tahoma"/>
                <a:cs typeface="Tahoma"/>
              </a:defRPr>
            </a:lvl1pPr>
          </a:lstStyle>
          <a:p>
            <a:pPr marL="12700">
              <a:spcBef>
                <a:spcPts val="180"/>
              </a:spcBef>
            </a:pPr>
            <a:r>
              <a:rPr lang="es-ES" sz="1150" spc="-70" smtClean="0">
                <a:latin typeface="Lucida Sans Unicode"/>
                <a:cs typeface="Lucida Sans Unicode"/>
              </a:rPr>
              <a:t>C</a:t>
            </a:r>
            <a:r>
              <a:rPr lang="es-ES" spc="-10" smtClean="0">
                <a:latin typeface="Lucida Sans Unicode"/>
                <a:cs typeface="Lucida Sans Unicode"/>
              </a:rPr>
              <a:t>CONSEJO</a:t>
            </a:r>
            <a:endParaRPr lang="es-ES" sz="1150">
              <a:latin typeface="Lucida Sans Unicode"/>
              <a:cs typeface="Lucida Sans Unicode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1F9DAE"/>
                </a:solidFill>
                <a:latin typeface="Tahoma"/>
                <a:cs typeface="Tahoma"/>
              </a:defRPr>
            </a:lvl1pPr>
          </a:lstStyle>
          <a:p>
            <a:pPr marL="12700">
              <a:spcBef>
                <a:spcPts val="160"/>
              </a:spcBef>
            </a:pPr>
            <a:r>
              <a:rPr lang="es-ES" spc="-5" smtClean="0">
                <a:latin typeface="Lucida Sans Unicode"/>
                <a:cs typeface="Lucida Sans Unicode"/>
              </a:rPr>
              <a:t>ESTERN</a:t>
            </a:r>
            <a:endParaRPr lang="es-ES" spc="-5" dirty="0">
              <a:latin typeface="Lucida Sans Unicode"/>
              <a:cs typeface="Lucida Sans Unicode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1F9DAE"/>
                </a:solidFill>
                <a:latin typeface="Tahoma"/>
                <a:cs typeface="Tahoma"/>
              </a:defRPr>
            </a:lvl1pPr>
          </a:lstStyle>
          <a:p>
            <a:pPr marL="12700">
              <a:spcBef>
                <a:spcPts val="180"/>
              </a:spcBef>
            </a:pPr>
            <a:r>
              <a:rPr lang="es-ES" sz="1150" spc="-70" smtClean="0">
                <a:latin typeface="Lucida Sans Unicode"/>
                <a:cs typeface="Lucida Sans Unicode"/>
              </a:rPr>
              <a:t>C</a:t>
            </a:r>
            <a:r>
              <a:rPr lang="es-ES" spc="-10" smtClean="0">
                <a:latin typeface="Lucida Sans Unicode"/>
                <a:cs typeface="Lucida Sans Unicode"/>
              </a:rPr>
              <a:t>CONSEJO</a:t>
            </a:r>
            <a:endParaRPr lang="es-ES" sz="1150">
              <a:latin typeface="Lucida Sans Unicode"/>
              <a:cs typeface="Lucida Sans Unicode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1F9DAE"/>
                </a:solidFill>
                <a:latin typeface="Tahoma"/>
                <a:cs typeface="Tahoma"/>
              </a:defRPr>
            </a:lvl1pPr>
          </a:lstStyle>
          <a:p>
            <a:pPr marL="12700">
              <a:spcBef>
                <a:spcPts val="160"/>
              </a:spcBef>
            </a:pPr>
            <a:r>
              <a:rPr lang="es-ES" spc="-5" smtClean="0">
                <a:latin typeface="Lucida Sans Unicode"/>
                <a:cs typeface="Lucida Sans Unicode"/>
              </a:rPr>
              <a:t>ESTERN</a:t>
            </a:r>
            <a:endParaRPr lang="es-ES" spc="-5" dirty="0">
              <a:latin typeface="Lucida Sans Unicode"/>
              <a:cs typeface="Lucida Sans Unicode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4800664"/>
            <a:ext cx="12192000" cy="567055"/>
          </a:xfrm>
          <a:custGeom>
            <a:avLst/>
            <a:gdLst/>
            <a:ahLst/>
            <a:cxnLst/>
            <a:rect l="l" t="t" r="r" b="b"/>
            <a:pathLst>
              <a:path w="9144000" h="567054">
                <a:moveTo>
                  <a:pt x="9144000" y="0"/>
                </a:moveTo>
                <a:lnTo>
                  <a:pt x="0" y="0"/>
                </a:lnTo>
                <a:lnTo>
                  <a:pt x="0" y="566737"/>
                </a:lnTo>
                <a:lnTo>
                  <a:pt x="9144000" y="566737"/>
                </a:lnTo>
                <a:lnTo>
                  <a:pt x="9144000" y="0"/>
                </a:lnTo>
                <a:close/>
              </a:path>
            </a:pathLst>
          </a:custGeom>
          <a:solidFill>
            <a:srgbClr val="1F9DAE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1F9DAE"/>
                </a:solidFill>
                <a:latin typeface="Tahoma"/>
                <a:cs typeface="Tahoma"/>
              </a:defRPr>
            </a:lvl1pPr>
          </a:lstStyle>
          <a:p>
            <a:pPr marL="12700">
              <a:spcBef>
                <a:spcPts val="180"/>
              </a:spcBef>
            </a:pPr>
            <a:r>
              <a:rPr lang="es-ES" sz="1150" spc="-70" smtClean="0">
                <a:latin typeface="Lucida Sans Unicode"/>
                <a:cs typeface="Lucida Sans Unicode"/>
              </a:rPr>
              <a:t>C</a:t>
            </a:r>
            <a:r>
              <a:rPr lang="es-ES" spc="-10" smtClean="0">
                <a:latin typeface="Lucida Sans Unicode"/>
                <a:cs typeface="Lucida Sans Unicode"/>
              </a:rPr>
              <a:t>CONSEJO</a:t>
            </a:r>
            <a:endParaRPr lang="es-ES" sz="1150">
              <a:latin typeface="Lucida Sans Unicode"/>
              <a:cs typeface="Lucida Sans Unicode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1F9DAE"/>
                </a:solidFill>
                <a:latin typeface="Tahoma"/>
                <a:cs typeface="Tahoma"/>
              </a:defRPr>
            </a:lvl1pPr>
          </a:lstStyle>
          <a:p>
            <a:pPr marL="12700">
              <a:spcBef>
                <a:spcPts val="160"/>
              </a:spcBef>
            </a:pPr>
            <a:r>
              <a:rPr lang="es-ES" spc="-5" smtClean="0">
                <a:latin typeface="Lucida Sans Unicode"/>
                <a:cs typeface="Lucida Sans Unicode"/>
              </a:rPr>
              <a:t>ESTERN</a:t>
            </a:r>
            <a:endParaRPr lang="es-ES" spc="-5" dirty="0">
              <a:latin typeface="Lucida Sans Unicode"/>
              <a:cs typeface="Lucida Sans Unicode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985" y="430403"/>
            <a:ext cx="5115560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8659" y="1590676"/>
            <a:ext cx="10774680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9712622" y="6423387"/>
            <a:ext cx="817879" cy="1769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1F9DAE"/>
                </a:solidFill>
                <a:latin typeface="Tahoma"/>
                <a:cs typeface="Tahoma"/>
              </a:defRPr>
            </a:lvl1pPr>
          </a:lstStyle>
          <a:p>
            <a:pPr marL="12700">
              <a:spcBef>
                <a:spcPts val="180"/>
              </a:spcBef>
            </a:pPr>
            <a:r>
              <a:rPr lang="es-ES" sz="1150" spc="-70" smtClean="0">
                <a:latin typeface="Lucida Sans Unicode"/>
                <a:cs typeface="Lucida Sans Unicode"/>
              </a:rPr>
              <a:t>C</a:t>
            </a:r>
            <a:r>
              <a:rPr lang="es-ES" spc="-10" smtClean="0">
                <a:latin typeface="Lucida Sans Unicode"/>
                <a:cs typeface="Lucida Sans Unicode"/>
              </a:rPr>
              <a:t>CONSEJO</a:t>
            </a:r>
            <a:endParaRPr lang="es-ES" sz="1150">
              <a:latin typeface="Lucida Sans Unicode"/>
              <a:cs typeface="Lucida Sans Unicode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74301" y="6457328"/>
            <a:ext cx="582507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1F9DAE"/>
                </a:solidFill>
                <a:latin typeface="Tahoma"/>
                <a:cs typeface="Tahoma"/>
              </a:defRPr>
            </a:lvl1pPr>
          </a:lstStyle>
          <a:p>
            <a:pPr marL="12700">
              <a:spcBef>
                <a:spcPts val="160"/>
              </a:spcBef>
            </a:pPr>
            <a:r>
              <a:rPr lang="es-ES" spc="-5" smtClean="0">
                <a:latin typeface="Lucida Sans Unicode"/>
                <a:cs typeface="Lucida Sans Unicode"/>
              </a:rPr>
              <a:t>ESTERN</a:t>
            </a:r>
            <a:endParaRPr lang="es-ES" spc="-5" dirty="0">
              <a:latin typeface="Lucida Sans Unicode"/>
              <a:cs typeface="Lucida Sans Unicode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8.jp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76600" y="594939"/>
            <a:ext cx="485076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-20" dirty="0" err="1" smtClean="0">
                <a:solidFill>
                  <a:srgbClr val="FF0000"/>
                </a:solidFill>
                <a:latin typeface="Lucida Sans Unicode"/>
                <a:cs typeface="Lucida Sans Unicode"/>
              </a:rPr>
              <a:t>Transmisión</a:t>
            </a:r>
            <a:r>
              <a:rPr sz="3200" b="1" spc="-200" dirty="0" smtClean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3200" b="1" spc="-15" dirty="0">
                <a:solidFill>
                  <a:srgbClr val="FF0000"/>
                </a:solidFill>
                <a:latin typeface="Lucida Sans Unicode"/>
                <a:cs typeface="Lucida Sans Unicode"/>
              </a:rPr>
              <a:t>de</a:t>
            </a:r>
            <a:r>
              <a:rPr sz="3200" b="1" spc="-200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3200" b="1" spc="-35" dirty="0">
                <a:solidFill>
                  <a:srgbClr val="FF0000"/>
                </a:solidFill>
                <a:latin typeface="Lucida Sans Unicode"/>
                <a:cs typeface="Lucida Sans Unicode"/>
              </a:rPr>
              <a:t>potencia</a:t>
            </a:r>
            <a:endParaRPr sz="3200" b="1" dirty="0">
              <a:solidFill>
                <a:srgbClr val="FF0000"/>
              </a:solidFill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9600" y="1595756"/>
            <a:ext cx="10896599" cy="45012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42595" algn="just">
              <a:spcBef>
                <a:spcPts val="10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transmisión.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 se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designa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significar </a:t>
            </a: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niveles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altos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dado.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6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r>
              <a:rPr sz="2800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Objetivo: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1002665" indent="-342900" algn="just">
              <a:spcBef>
                <a:spcPts val="580"/>
              </a:spcBef>
              <a:buSzPct val="142857"/>
              <a:buChar char="•"/>
              <a:tabLst>
                <a:tab pos="354965" algn="l"/>
                <a:tab pos="355600" algn="l"/>
              </a:tabLst>
            </a:pP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Reconocer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estructuras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soporte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línea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6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diseño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2900" algn="just">
              <a:spcBef>
                <a:spcPts val="720"/>
              </a:spcBef>
              <a:buSzPct val="142857"/>
              <a:buChar char="•"/>
              <a:tabLst>
                <a:tab pos="354965" algn="l"/>
                <a:tab pos="355600" algn="l"/>
              </a:tabLst>
            </a:pP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Enumerar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controlar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voltaje y el </a:t>
            </a: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energía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continua </a:t>
            </a:r>
            <a:r>
              <a:rPr sz="2800" spc="-6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alto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(HVDC)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524000" y="0"/>
            <a:ext cx="2466340" cy="127000"/>
            <a:chOff x="0" y="0"/>
            <a:chExt cx="2466340" cy="127000"/>
          </a:xfrm>
        </p:grpSpPr>
        <p:sp>
          <p:nvSpPr>
            <p:cNvPr id="11" name="object 11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600200" y="1828800"/>
            <a:ext cx="9982199" cy="3211135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355600" indent="-342900" algn="just">
              <a:spcBef>
                <a:spcPts val="840"/>
              </a:spcBef>
              <a:buSzPct val="114285"/>
              <a:buChar char="•"/>
              <a:tabLst>
                <a:tab pos="355600" algn="l"/>
              </a:tabLst>
            </a:pPr>
            <a:r>
              <a:rPr sz="2800" b="1" spc="-35" dirty="0">
                <a:latin typeface="Lucida Sans Unicode"/>
                <a:cs typeface="Lucida Sans Unicode"/>
              </a:rPr>
              <a:t>Componentes</a:t>
            </a:r>
            <a:r>
              <a:rPr sz="2800" b="1" spc="-165" dirty="0">
                <a:latin typeface="Lucida Sans Unicode"/>
                <a:cs typeface="Lucida Sans Unicode"/>
              </a:rPr>
              <a:t> </a:t>
            </a:r>
            <a:r>
              <a:rPr sz="2800" b="1" spc="15" dirty="0">
                <a:latin typeface="Lucida Sans Unicode"/>
                <a:cs typeface="Lucida Sans Unicode"/>
              </a:rPr>
              <a:t>e</a:t>
            </a:r>
            <a:r>
              <a:rPr sz="2800" b="1" spc="-165" dirty="0">
                <a:latin typeface="Lucida Sans Unicode"/>
                <a:cs typeface="Lucida Sans Unicode"/>
              </a:rPr>
              <a:t> </a:t>
            </a:r>
            <a:r>
              <a:rPr sz="2800" b="1" spc="-30" dirty="0">
                <a:latin typeface="Lucida Sans Unicode"/>
                <a:cs typeface="Lucida Sans Unicode"/>
              </a:rPr>
              <a:t>Interconexiones</a:t>
            </a:r>
            <a:endParaRPr sz="2800" b="1" dirty="0">
              <a:latin typeface="Lucida Sans Unicode"/>
              <a:cs typeface="Lucida Sans Unicode"/>
            </a:endParaRPr>
          </a:p>
          <a:p>
            <a:pPr marL="355600" indent="-342900" algn="just">
              <a:spcBef>
                <a:spcPts val="1450"/>
              </a:spcBef>
              <a:buSzPct val="123076"/>
              <a:buChar char="•"/>
              <a:tabLst>
                <a:tab pos="355600" algn="l"/>
              </a:tabLst>
            </a:pPr>
            <a:r>
              <a:rPr sz="2800" b="1" spc="-5" dirty="0">
                <a:latin typeface="Lucida Sans Unicode"/>
                <a:cs typeface="Lucida Sans Unicode"/>
              </a:rPr>
              <a:t>Modelo</a:t>
            </a:r>
            <a:r>
              <a:rPr sz="2800" b="1" spc="-190" dirty="0">
                <a:latin typeface="Lucida Sans Unicode"/>
                <a:cs typeface="Lucida Sans Unicode"/>
              </a:rPr>
              <a:t> </a:t>
            </a:r>
            <a:r>
              <a:rPr sz="2800" b="1" spc="-40" dirty="0">
                <a:latin typeface="Lucida Sans Unicode"/>
                <a:cs typeface="Lucida Sans Unicode"/>
              </a:rPr>
              <a:t>eléctrico</a:t>
            </a:r>
            <a:endParaRPr sz="2800" b="1" dirty="0">
              <a:latin typeface="Lucida Sans Unicode"/>
              <a:cs typeface="Lucida Sans Unicode"/>
            </a:endParaRPr>
          </a:p>
          <a:p>
            <a:pPr marL="355600" indent="-342900" algn="just">
              <a:spcBef>
                <a:spcPts val="1689"/>
              </a:spcBef>
              <a:buSzPct val="133333"/>
              <a:buChar char="•"/>
              <a:tabLst>
                <a:tab pos="355600" algn="l"/>
              </a:tabLst>
            </a:pPr>
            <a:r>
              <a:rPr sz="2800" b="1" spc="-40" dirty="0">
                <a:latin typeface="Lucida Sans Unicode"/>
                <a:cs typeface="Lucida Sans Unicode"/>
              </a:rPr>
              <a:t>Consideraciones</a:t>
            </a:r>
            <a:r>
              <a:rPr sz="2800" b="1" spc="-140" dirty="0">
                <a:latin typeface="Lucida Sans Unicode"/>
                <a:cs typeface="Lucida Sans Unicode"/>
              </a:rPr>
              <a:t> </a:t>
            </a:r>
            <a:r>
              <a:rPr sz="2800" b="1" spc="-20" dirty="0">
                <a:latin typeface="Lucida Sans Unicode"/>
                <a:cs typeface="Lucida Sans Unicode"/>
              </a:rPr>
              <a:t>operativas</a:t>
            </a:r>
            <a:endParaRPr sz="2800" b="1" dirty="0">
              <a:latin typeface="Lucida Sans Unicode"/>
              <a:cs typeface="Lucida Sans Unicode"/>
            </a:endParaRPr>
          </a:p>
          <a:p>
            <a:pPr marL="355600" indent="-342900" algn="just">
              <a:spcBef>
                <a:spcPts val="2225"/>
              </a:spcBef>
              <a:buSzPct val="168421"/>
              <a:buChar char="•"/>
              <a:tabLst>
                <a:tab pos="355600" algn="l"/>
              </a:tabLst>
            </a:pPr>
            <a:r>
              <a:rPr sz="2800" b="1" spc="-20" dirty="0">
                <a:latin typeface="Lucida Sans Unicode"/>
                <a:cs typeface="Lucida Sans Unicode"/>
              </a:rPr>
              <a:t>Restauración</a:t>
            </a:r>
            <a:r>
              <a:rPr sz="2800" b="1" spc="-120" dirty="0">
                <a:latin typeface="Lucida Sans Unicode"/>
                <a:cs typeface="Lucida Sans Unicode"/>
              </a:rPr>
              <a:t> </a:t>
            </a:r>
            <a:r>
              <a:rPr sz="2800" b="1" spc="-10" dirty="0">
                <a:latin typeface="Lucida Sans Unicode"/>
                <a:cs typeface="Lucida Sans Unicode"/>
              </a:rPr>
              <a:t>de</a:t>
            </a:r>
            <a:r>
              <a:rPr sz="2800" b="1" spc="-120" dirty="0">
                <a:latin typeface="Lucida Sans Unicode"/>
                <a:cs typeface="Lucida Sans Unicode"/>
              </a:rPr>
              <a:t> </a:t>
            </a:r>
            <a:r>
              <a:rPr sz="2800" b="1" spc="-40" dirty="0">
                <a:latin typeface="Lucida Sans Unicode"/>
                <a:cs typeface="Lucida Sans Unicode"/>
              </a:rPr>
              <a:t>circuitos</a:t>
            </a:r>
            <a:endParaRPr sz="2800" b="1" dirty="0">
              <a:latin typeface="Lucida Sans Unicode"/>
              <a:cs typeface="Lucida Sans Unicode"/>
            </a:endParaRPr>
          </a:p>
          <a:p>
            <a:pPr marL="355600" indent="-342900" algn="just">
              <a:spcBef>
                <a:spcPts val="2035"/>
              </a:spcBef>
              <a:buSzPct val="145454"/>
              <a:buChar char="•"/>
              <a:tabLst>
                <a:tab pos="355600" algn="l"/>
              </a:tabLst>
            </a:pPr>
            <a:r>
              <a:rPr sz="2800" b="1" spc="-45" dirty="0">
                <a:latin typeface="Lucida Sans Unicode"/>
                <a:cs typeface="Lucida Sans Unicode"/>
              </a:rPr>
              <a:t>Transmisión</a:t>
            </a:r>
            <a:r>
              <a:rPr sz="2800" b="1" spc="-125" dirty="0">
                <a:latin typeface="Lucida Sans Unicode"/>
                <a:cs typeface="Lucida Sans Unicode"/>
              </a:rPr>
              <a:t> </a:t>
            </a:r>
            <a:r>
              <a:rPr sz="2800" b="1" spc="-10" dirty="0">
                <a:latin typeface="Lucida Sans Unicode"/>
                <a:cs typeface="Lucida Sans Unicode"/>
              </a:rPr>
              <a:t>de</a:t>
            </a:r>
            <a:r>
              <a:rPr sz="2800" b="1" spc="-125" dirty="0">
                <a:latin typeface="Lucida Sans Unicode"/>
                <a:cs typeface="Lucida Sans Unicode"/>
              </a:rPr>
              <a:t> </a:t>
            </a:r>
            <a:r>
              <a:rPr sz="2800" b="1" spc="-20" dirty="0">
                <a:latin typeface="Lucida Sans Unicode"/>
                <a:cs typeface="Lucida Sans Unicode"/>
              </a:rPr>
              <a:t>corriente</a:t>
            </a:r>
            <a:r>
              <a:rPr sz="2800" b="1" spc="-120" dirty="0">
                <a:latin typeface="Lucida Sans Unicode"/>
                <a:cs typeface="Lucida Sans Unicode"/>
              </a:rPr>
              <a:t> </a:t>
            </a:r>
            <a:r>
              <a:rPr sz="2800" b="1" spc="-25" dirty="0">
                <a:latin typeface="Lucida Sans Unicode"/>
                <a:cs typeface="Lucida Sans Unicode"/>
              </a:rPr>
              <a:t>continua</a:t>
            </a:r>
            <a:r>
              <a:rPr sz="2800" b="1" spc="-125" dirty="0">
                <a:latin typeface="Lucida Sans Unicode"/>
                <a:cs typeface="Lucida Sans Unicode"/>
              </a:rPr>
              <a:t> </a:t>
            </a:r>
            <a:r>
              <a:rPr sz="2800" b="1" spc="-10" dirty="0">
                <a:latin typeface="Lucida Sans Unicode"/>
                <a:cs typeface="Lucida Sans Unicode"/>
              </a:rPr>
              <a:t>de</a:t>
            </a:r>
            <a:r>
              <a:rPr sz="2800" b="1" spc="-120" dirty="0">
                <a:latin typeface="Lucida Sans Unicode"/>
                <a:cs typeface="Lucida Sans Unicode"/>
              </a:rPr>
              <a:t> </a:t>
            </a:r>
            <a:r>
              <a:rPr sz="2800" b="1" spc="-25" dirty="0">
                <a:latin typeface="Lucida Sans Unicode"/>
                <a:cs typeface="Lucida Sans Unicode"/>
              </a:rPr>
              <a:t>alto</a:t>
            </a:r>
            <a:r>
              <a:rPr sz="2800" b="1" spc="-125" dirty="0">
                <a:latin typeface="Lucida Sans Unicode"/>
                <a:cs typeface="Lucida Sans Unicode"/>
              </a:rPr>
              <a:t> </a:t>
            </a:r>
            <a:r>
              <a:rPr sz="2800" b="1" spc="-30" dirty="0">
                <a:latin typeface="Lucida Sans Unicode"/>
                <a:cs typeface="Lucida Sans Unicode"/>
              </a:rPr>
              <a:t>voltaje</a:t>
            </a:r>
            <a:endParaRPr sz="2800" b="1" dirty="0">
              <a:latin typeface="Lucida Sans Unicode"/>
              <a:cs typeface="Lucida Sans Unicode"/>
            </a:endParaRPr>
          </a:p>
        </p:txBody>
      </p:sp>
      <p:sp>
        <p:nvSpPr>
          <p:cNvPr id="13" name="object 4"/>
          <p:cNvSpPr txBox="1">
            <a:spLocks noGrp="1"/>
          </p:cNvSpPr>
          <p:nvPr>
            <p:ph type="title"/>
          </p:nvPr>
        </p:nvSpPr>
        <p:spPr>
          <a:xfrm>
            <a:off x="3276600" y="594939"/>
            <a:ext cx="485076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-20" dirty="0" err="1" smtClean="0">
                <a:solidFill>
                  <a:srgbClr val="FF0000"/>
                </a:solidFill>
                <a:latin typeface="Lucida Sans Unicode"/>
                <a:cs typeface="Lucida Sans Unicode"/>
              </a:rPr>
              <a:t>Transmisión</a:t>
            </a:r>
            <a:r>
              <a:rPr sz="3200" b="1" spc="-200" dirty="0" smtClean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3200" b="1" spc="-15" dirty="0">
                <a:solidFill>
                  <a:srgbClr val="FF0000"/>
                </a:solidFill>
                <a:latin typeface="Lucida Sans Unicode"/>
                <a:cs typeface="Lucida Sans Unicode"/>
              </a:rPr>
              <a:t>de</a:t>
            </a:r>
            <a:r>
              <a:rPr sz="3200" b="1" spc="-200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3200" b="1" spc="-35" dirty="0">
                <a:solidFill>
                  <a:srgbClr val="FF0000"/>
                </a:solidFill>
                <a:latin typeface="Lucida Sans Unicode"/>
                <a:cs typeface="Lucida Sans Unicode"/>
              </a:rPr>
              <a:t>potencia</a:t>
            </a:r>
            <a:endParaRPr sz="3200" b="1" dirty="0">
              <a:solidFill>
                <a:srgbClr val="FF0000"/>
              </a:solidFill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10199" y="1524000"/>
            <a:ext cx="4781550" cy="519290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676400" y="152400"/>
            <a:ext cx="8868503" cy="1174681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 algn="ctr">
              <a:spcBef>
                <a:spcPts val="780"/>
              </a:spcBef>
            </a:pPr>
            <a:r>
              <a:rPr sz="3200" b="1" spc="-50" dirty="0">
                <a:solidFill>
                  <a:srgbClr val="FF0000"/>
                </a:solidFill>
                <a:latin typeface="Lucida Sans Unicode"/>
                <a:cs typeface="Lucida Sans Unicode"/>
              </a:rPr>
              <a:t>Transmisión</a:t>
            </a:r>
            <a:r>
              <a:rPr sz="3200" b="1" spc="-150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3200" b="1" spc="-10" dirty="0">
                <a:solidFill>
                  <a:srgbClr val="FF0000"/>
                </a:solidFill>
                <a:latin typeface="Lucida Sans Unicode"/>
                <a:cs typeface="Lucida Sans Unicode"/>
              </a:rPr>
              <a:t>de</a:t>
            </a:r>
            <a:r>
              <a:rPr sz="3200" b="1" spc="-150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3200" b="1" spc="-30" dirty="0">
                <a:solidFill>
                  <a:srgbClr val="FF0000"/>
                </a:solidFill>
                <a:latin typeface="Lucida Sans Unicode"/>
                <a:cs typeface="Lucida Sans Unicode"/>
              </a:rPr>
              <a:t>potencia</a:t>
            </a:r>
            <a:endParaRPr sz="3200" b="1" dirty="0">
              <a:solidFill>
                <a:srgbClr val="FF0000"/>
              </a:solidFill>
              <a:latin typeface="Lucida Sans Unicode"/>
              <a:cs typeface="Lucida Sans Unicode"/>
            </a:endParaRPr>
          </a:p>
          <a:p>
            <a:pPr marL="12700" algn="ctr">
              <a:spcBef>
                <a:spcPts val="740"/>
              </a:spcBef>
            </a:pPr>
            <a:r>
              <a:rPr sz="3200" b="1" spc="-35" dirty="0">
                <a:solidFill>
                  <a:srgbClr val="FF0000"/>
                </a:solidFill>
                <a:latin typeface="Lucida Sans Unicode"/>
                <a:cs typeface="Lucida Sans Unicode"/>
              </a:rPr>
              <a:t>Componentes</a:t>
            </a:r>
            <a:r>
              <a:rPr sz="3200" b="1" spc="-170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3200" b="1" spc="15" dirty="0">
                <a:solidFill>
                  <a:srgbClr val="FF0000"/>
                </a:solidFill>
                <a:latin typeface="Lucida Sans Unicode"/>
                <a:cs typeface="Lucida Sans Unicode"/>
              </a:rPr>
              <a:t>e</a:t>
            </a:r>
            <a:r>
              <a:rPr sz="3200" b="1" spc="-165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3200" b="1" spc="-30" dirty="0">
                <a:solidFill>
                  <a:srgbClr val="FF0000"/>
                </a:solidFill>
                <a:latin typeface="Lucida Sans Unicode"/>
                <a:cs typeface="Lucida Sans Unicode"/>
              </a:rPr>
              <a:t>Interconexiones</a:t>
            </a:r>
            <a:endParaRPr sz="3200" b="1" dirty="0">
              <a:solidFill>
                <a:srgbClr val="FF0000"/>
              </a:solidFill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2000" y="2362200"/>
            <a:ext cx="4343399" cy="2936060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469900" indent="-457200" algn="just">
              <a:spcBef>
                <a:spcPts val="795"/>
              </a:spcBef>
              <a:buSzPct val="133333"/>
              <a:buFont typeface="Wingdings" panose="05000000000000000000" pitchFamily="2" charset="2"/>
              <a:buChar char="ü"/>
              <a:tabLst>
                <a:tab pos="355600" algn="l"/>
              </a:tabLst>
            </a:pPr>
            <a:r>
              <a:rPr sz="2800" b="1" spc="-40" dirty="0" err="1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Conductores</a:t>
            </a:r>
            <a:endParaRPr lang="es-ES" sz="2800" b="1" spc="-40" dirty="0" smtClean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469900" indent="-457200" algn="just">
              <a:spcBef>
                <a:spcPts val="795"/>
              </a:spcBef>
              <a:buSzPct val="133333"/>
              <a:buFont typeface="Wingdings" panose="05000000000000000000" pitchFamily="2" charset="2"/>
              <a:buChar char="ü"/>
              <a:tabLst>
                <a:tab pos="355600" algn="l"/>
              </a:tabLst>
            </a:pPr>
            <a:r>
              <a:rPr lang="es-ES" sz="2800" b="1" spc="-2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T</a:t>
            </a:r>
            <a:r>
              <a:rPr sz="2800" b="1" spc="-20" dirty="0" err="1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orres</a:t>
            </a:r>
            <a:endParaRPr sz="2800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469900" indent="-457200" algn="just">
              <a:spcBef>
                <a:spcPts val="1510"/>
              </a:spcBef>
              <a:buSzPct val="128000"/>
              <a:buFont typeface="Wingdings" panose="05000000000000000000" pitchFamily="2" charset="2"/>
              <a:buChar char="ü"/>
              <a:tabLst>
                <a:tab pos="355600" algn="l"/>
              </a:tabLst>
            </a:pPr>
            <a:r>
              <a:rPr lang="es-ES" sz="2800" b="1" spc="-3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A</a:t>
            </a:r>
            <a:r>
              <a:rPr sz="2800" b="1" spc="-30" dirty="0" err="1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isladores</a:t>
            </a:r>
            <a:r>
              <a:rPr lang="es-ES" sz="2800" b="1" spc="-3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</a:p>
          <a:p>
            <a:pPr marL="469900" indent="-457200" algn="just">
              <a:spcBef>
                <a:spcPts val="1510"/>
              </a:spcBef>
              <a:buSzPct val="128000"/>
              <a:buFont typeface="Wingdings" panose="05000000000000000000" pitchFamily="2" charset="2"/>
              <a:buChar char="ü"/>
              <a:tabLst>
                <a:tab pos="355600" algn="l"/>
              </a:tabLst>
            </a:pPr>
            <a:r>
              <a:rPr sz="2800" b="1" spc="-35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Cables</a:t>
            </a:r>
            <a:r>
              <a:rPr sz="2800" b="1" spc="-85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sz="2800" b="1" spc="-1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de</a:t>
            </a:r>
            <a:r>
              <a:rPr sz="2800" b="1" spc="-85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sz="2800" b="1" spc="-20" dirty="0" err="1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protección</a:t>
            </a:r>
            <a:r>
              <a:rPr lang="es-ES" sz="2800" b="1" spc="-2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</a:p>
          <a:p>
            <a:pPr marL="469900" indent="-457200" algn="just">
              <a:spcBef>
                <a:spcPts val="1510"/>
              </a:spcBef>
              <a:buSzPct val="128000"/>
              <a:buFont typeface="Wingdings" panose="05000000000000000000" pitchFamily="2" charset="2"/>
              <a:buChar char="ü"/>
              <a:tabLst>
                <a:tab pos="355600" algn="l"/>
              </a:tabLst>
            </a:pPr>
            <a:r>
              <a:rPr sz="2800" b="1" spc="-2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Derechos</a:t>
            </a:r>
            <a:r>
              <a:rPr sz="2800" b="1" spc="-114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sz="2800" b="1" spc="-1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de</a:t>
            </a:r>
            <a:r>
              <a:rPr sz="2800" b="1" spc="-114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sz="2800" b="1" spc="-25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pas</a:t>
            </a:r>
            <a:r>
              <a:rPr lang="es-ES" sz="2800" b="1" spc="-25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o</a:t>
            </a:r>
            <a:endParaRPr sz="20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33600" y="2747240"/>
            <a:ext cx="8694420" cy="3088640"/>
            <a:chOff x="304800" y="3047974"/>
            <a:chExt cx="8694420" cy="30886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3047974"/>
              <a:ext cx="4114800" cy="308825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21555" y="3047974"/>
              <a:ext cx="4677283" cy="3088259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xfrm>
            <a:off x="12760622" y="6423388"/>
            <a:ext cx="817879" cy="20005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150" spc="-70" dirty="0">
                <a:latin typeface="Lucida Sans Unicode"/>
                <a:cs typeface="Lucida Sans Unicode"/>
              </a:rPr>
              <a:t>C</a:t>
            </a:r>
            <a:r>
              <a:rPr spc="-10" dirty="0">
                <a:latin typeface="Lucida Sans Unicode"/>
                <a:cs typeface="Lucida Sans Unicode"/>
              </a:rPr>
              <a:t>CONSEJO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2936" y="1478157"/>
            <a:ext cx="7541260" cy="10926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Conductores</a:t>
            </a:r>
            <a:endParaRPr sz="28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12700">
              <a:spcBef>
                <a:spcPts val="1739"/>
              </a:spcBef>
            </a:pPr>
            <a:r>
              <a:rPr sz="2800" spc="-3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Los</a:t>
            </a:r>
            <a:r>
              <a:rPr sz="2800" spc="-11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sz="2800" spc="-25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conductores</a:t>
            </a:r>
            <a:r>
              <a:rPr sz="2800" spc="-105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sz="2800" spc="-1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transportan</a:t>
            </a:r>
            <a:r>
              <a:rPr sz="2800" spc="-105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sz="2800" spc="-25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la</a:t>
            </a:r>
            <a:r>
              <a:rPr sz="2800" spc="-105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sz="2800" spc="-35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electricidad</a:t>
            </a:r>
            <a:r>
              <a:rPr spc="-35" dirty="0">
                <a:latin typeface="Lucida Sans Unicode"/>
                <a:cs typeface="Lucida Sans Unicode"/>
              </a:rPr>
              <a:t>.</a:t>
            </a:r>
            <a:endParaRPr dirty="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04465" y="5918503"/>
            <a:ext cx="377332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2800" b="1" spc="-15" dirty="0" smtClean="0">
                <a:latin typeface="Lucida Sans Unicode"/>
                <a:cs typeface="Lucida Sans Unicode"/>
              </a:rPr>
              <a:t>Aéreo</a:t>
            </a:r>
            <a:endParaRPr sz="2800" b="1" dirty="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43800" y="5925976"/>
            <a:ext cx="221900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2800" b="1" spc="10" dirty="0" smtClean="0">
                <a:latin typeface="Lucida Sans Unicode"/>
                <a:cs typeface="Lucida Sans Unicode"/>
              </a:rPr>
              <a:t>Subterráneo</a:t>
            </a:r>
            <a:endParaRPr sz="2800" b="1" dirty="0">
              <a:latin typeface="Lucida Sans Unicode"/>
              <a:cs typeface="Lucida Sans Unicode"/>
            </a:endParaRPr>
          </a:p>
        </p:txBody>
      </p:sp>
      <p:sp>
        <p:nvSpPr>
          <p:cNvPr id="18" name="object 5"/>
          <p:cNvSpPr txBox="1"/>
          <p:nvPr/>
        </p:nvSpPr>
        <p:spPr>
          <a:xfrm>
            <a:off x="1676400" y="152400"/>
            <a:ext cx="8868503" cy="1174681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 algn="ctr">
              <a:spcBef>
                <a:spcPts val="780"/>
              </a:spcBef>
            </a:pPr>
            <a:r>
              <a:rPr sz="3200" b="1" spc="-50" dirty="0">
                <a:solidFill>
                  <a:srgbClr val="FF0000"/>
                </a:solidFill>
                <a:latin typeface="Lucida Sans Unicode"/>
                <a:cs typeface="Lucida Sans Unicode"/>
              </a:rPr>
              <a:t>Transmisión</a:t>
            </a:r>
            <a:r>
              <a:rPr sz="3200" b="1" spc="-150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3200" b="1" spc="-10" dirty="0">
                <a:solidFill>
                  <a:srgbClr val="FF0000"/>
                </a:solidFill>
                <a:latin typeface="Lucida Sans Unicode"/>
                <a:cs typeface="Lucida Sans Unicode"/>
              </a:rPr>
              <a:t>de</a:t>
            </a:r>
            <a:r>
              <a:rPr sz="3200" b="1" spc="-150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3200" b="1" spc="-30" dirty="0">
                <a:solidFill>
                  <a:srgbClr val="FF0000"/>
                </a:solidFill>
                <a:latin typeface="Lucida Sans Unicode"/>
                <a:cs typeface="Lucida Sans Unicode"/>
              </a:rPr>
              <a:t>potencia</a:t>
            </a:r>
            <a:endParaRPr sz="3200" b="1" dirty="0">
              <a:solidFill>
                <a:srgbClr val="FF0000"/>
              </a:solidFill>
              <a:latin typeface="Lucida Sans Unicode"/>
              <a:cs typeface="Lucida Sans Unicode"/>
            </a:endParaRPr>
          </a:p>
          <a:p>
            <a:pPr marL="12700" algn="ctr">
              <a:spcBef>
                <a:spcPts val="740"/>
              </a:spcBef>
            </a:pPr>
            <a:r>
              <a:rPr sz="3200" b="1" spc="-35" dirty="0">
                <a:solidFill>
                  <a:srgbClr val="FF0000"/>
                </a:solidFill>
                <a:latin typeface="Lucida Sans Unicode"/>
                <a:cs typeface="Lucida Sans Unicode"/>
              </a:rPr>
              <a:t>Componentes</a:t>
            </a:r>
            <a:r>
              <a:rPr sz="3200" b="1" spc="-170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3200" b="1" spc="15" dirty="0">
                <a:solidFill>
                  <a:srgbClr val="FF0000"/>
                </a:solidFill>
                <a:latin typeface="Lucida Sans Unicode"/>
                <a:cs typeface="Lucida Sans Unicode"/>
              </a:rPr>
              <a:t>e</a:t>
            </a:r>
            <a:r>
              <a:rPr sz="3200" b="1" spc="-165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3200" b="1" spc="-30" dirty="0">
                <a:solidFill>
                  <a:srgbClr val="FF0000"/>
                </a:solidFill>
                <a:latin typeface="Lucida Sans Unicode"/>
                <a:cs typeface="Lucida Sans Unicode"/>
              </a:rPr>
              <a:t>Interconexiones</a:t>
            </a:r>
            <a:endParaRPr sz="3200" b="1" dirty="0">
              <a:solidFill>
                <a:srgbClr val="FF0000"/>
              </a:solidFill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3340354" y="5065521"/>
            <a:ext cx="114808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Conductores</a:t>
            </a:r>
            <a:endParaRPr sz="1400">
              <a:latin typeface="Tahoma"/>
              <a:cs typeface="Tahoma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609600"/>
            <a:ext cx="9982199" cy="57149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3340354" y="5065521"/>
            <a:ext cx="114808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Conductores</a:t>
            </a:r>
            <a:endParaRPr sz="1400">
              <a:latin typeface="Tahoma"/>
              <a:cs typeface="Tahoma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533400"/>
            <a:ext cx="6705600" cy="5791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214634"/>
            <a:ext cx="9144000" cy="6414766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714238" cy="379526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7600" y="2743198"/>
              <a:ext cx="5486399" cy="411479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4800663"/>
              <a:ext cx="9144000" cy="567055"/>
            </a:xfrm>
            <a:custGeom>
              <a:avLst/>
              <a:gdLst/>
              <a:ahLst/>
              <a:cxnLst/>
              <a:rect l="l" t="t" r="r" b="b"/>
              <a:pathLst>
                <a:path w="9144000" h="567054">
                  <a:moveTo>
                    <a:pt x="9144000" y="0"/>
                  </a:moveTo>
                  <a:lnTo>
                    <a:pt x="0" y="0"/>
                  </a:lnTo>
                  <a:lnTo>
                    <a:pt x="0" y="566737"/>
                  </a:lnTo>
                  <a:lnTo>
                    <a:pt x="9144000" y="56673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1F9D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276600" y="4848404"/>
            <a:ext cx="137922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b="1" dirty="0">
                <a:solidFill>
                  <a:srgbClr val="FFFFFF"/>
                </a:solidFill>
                <a:latin typeface="Tahoma"/>
                <a:cs typeface="Tahoma"/>
              </a:rPr>
              <a:t>Anillos</a:t>
            </a:r>
            <a:r>
              <a:rPr sz="1500" b="1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b="1" spc="5" dirty="0">
                <a:solidFill>
                  <a:srgbClr val="FFFFFF"/>
                </a:solidFill>
                <a:latin typeface="Tahoma"/>
                <a:cs typeface="Tahoma"/>
              </a:rPr>
              <a:t>corona</a:t>
            </a:r>
            <a:endParaRPr sz="15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47800" y="1066800"/>
            <a:ext cx="9144000" cy="4980305"/>
            <a:chOff x="0" y="387604"/>
            <a:chExt cx="9144000" cy="49803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387604"/>
              <a:ext cx="8305800" cy="46736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4800663"/>
              <a:ext cx="9144000" cy="567055"/>
            </a:xfrm>
            <a:custGeom>
              <a:avLst/>
              <a:gdLst/>
              <a:ahLst/>
              <a:cxnLst/>
              <a:rect l="l" t="t" r="r" b="b"/>
              <a:pathLst>
                <a:path w="9144000" h="567054">
                  <a:moveTo>
                    <a:pt x="9144000" y="0"/>
                  </a:moveTo>
                  <a:lnTo>
                    <a:pt x="0" y="0"/>
                  </a:lnTo>
                  <a:lnTo>
                    <a:pt x="0" y="566737"/>
                  </a:lnTo>
                  <a:lnTo>
                    <a:pt x="9144000" y="56673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1F9D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264155" y="5719316"/>
            <a:ext cx="195198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b="1" spc="5" dirty="0">
                <a:solidFill>
                  <a:srgbClr val="FFFFFF"/>
                </a:solidFill>
                <a:latin typeface="Tahoma"/>
                <a:cs typeface="Tahoma"/>
              </a:rPr>
              <a:t>Conductor</a:t>
            </a:r>
            <a:r>
              <a:rPr sz="1600" b="1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ahoma"/>
                <a:cs typeface="Tahoma"/>
              </a:rPr>
              <a:t>incluido</a:t>
            </a:r>
            <a:endParaRPr sz="1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71600" y="533400"/>
            <a:ext cx="9144000" cy="5367655"/>
            <a:chOff x="0" y="0"/>
            <a:chExt cx="9144000" cy="53676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00" y="0"/>
              <a:ext cx="7315200" cy="52578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4800663"/>
              <a:ext cx="9144000" cy="567055"/>
            </a:xfrm>
            <a:custGeom>
              <a:avLst/>
              <a:gdLst/>
              <a:ahLst/>
              <a:cxnLst/>
              <a:rect l="l" t="t" r="r" b="b"/>
              <a:pathLst>
                <a:path w="9144000" h="567054">
                  <a:moveTo>
                    <a:pt x="9144000" y="0"/>
                  </a:moveTo>
                  <a:lnTo>
                    <a:pt x="0" y="0"/>
                  </a:lnTo>
                  <a:lnTo>
                    <a:pt x="0" y="566737"/>
                  </a:lnTo>
                  <a:lnTo>
                    <a:pt x="9144000" y="56673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1F9D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187955" y="5586220"/>
            <a:ext cx="329247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b="1" dirty="0">
                <a:solidFill>
                  <a:srgbClr val="FFFFFF"/>
                </a:solidFill>
                <a:latin typeface="Tahoma"/>
                <a:cs typeface="Tahoma"/>
              </a:rPr>
              <a:t>Línea</a:t>
            </a:r>
            <a:r>
              <a:rPr sz="1500" b="1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5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b="1" spc="10" dirty="0">
                <a:solidFill>
                  <a:srgbClr val="FFFFFF"/>
                </a:solidFill>
                <a:latin typeface="Tahoma"/>
                <a:cs typeface="Tahoma"/>
              </a:rPr>
              <a:t>transmisión</a:t>
            </a:r>
            <a:r>
              <a:rPr sz="15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b="1" spc="-20" dirty="0">
                <a:solidFill>
                  <a:srgbClr val="FFFFFF"/>
                </a:solidFill>
                <a:latin typeface="Tahoma"/>
                <a:cs typeface="Tahoma"/>
              </a:rPr>
              <a:t>CA</a:t>
            </a:r>
            <a:r>
              <a:rPr sz="1500" b="1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sz="15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b="1" spc="5" dirty="0">
                <a:solidFill>
                  <a:srgbClr val="FFFFFF"/>
                </a:solidFill>
                <a:latin typeface="Tahoma"/>
                <a:cs typeface="Tahoma"/>
              </a:rPr>
              <a:t>línea</a:t>
            </a:r>
            <a:r>
              <a:rPr sz="15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b="1" spc="-50" dirty="0">
                <a:solidFill>
                  <a:srgbClr val="FFFFFF"/>
                </a:solidFill>
                <a:latin typeface="Tahoma"/>
                <a:cs typeface="Tahoma"/>
              </a:rPr>
              <a:t>CC</a:t>
            </a:r>
            <a:endParaRPr sz="1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200400" y="364738"/>
            <a:ext cx="5464810" cy="102870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 algn="ctr">
              <a:spcBef>
                <a:spcPts val="780"/>
              </a:spcBef>
            </a:pPr>
            <a:r>
              <a:rPr sz="2600" b="1" spc="-50" dirty="0">
                <a:solidFill>
                  <a:srgbClr val="0070C0"/>
                </a:solidFill>
                <a:latin typeface="Lucida Sans Unicode"/>
                <a:cs typeface="Lucida Sans Unicode"/>
              </a:rPr>
              <a:t>Transmisión</a:t>
            </a:r>
            <a:r>
              <a:rPr sz="2600" b="1" spc="-150" dirty="0">
                <a:solidFill>
                  <a:srgbClr val="0070C0"/>
                </a:solidFill>
                <a:latin typeface="Lucida Sans Unicode"/>
                <a:cs typeface="Lucida Sans Unicode"/>
              </a:rPr>
              <a:t> </a:t>
            </a:r>
            <a:r>
              <a:rPr sz="2600" b="1" spc="-10" dirty="0">
                <a:solidFill>
                  <a:srgbClr val="0070C0"/>
                </a:solidFill>
                <a:latin typeface="Lucida Sans Unicode"/>
                <a:cs typeface="Lucida Sans Unicode"/>
              </a:rPr>
              <a:t>de</a:t>
            </a:r>
            <a:r>
              <a:rPr sz="2600" b="1" spc="-150" dirty="0">
                <a:solidFill>
                  <a:srgbClr val="0070C0"/>
                </a:solidFill>
                <a:latin typeface="Lucida Sans Unicode"/>
                <a:cs typeface="Lucida Sans Unicode"/>
              </a:rPr>
              <a:t> </a:t>
            </a:r>
            <a:r>
              <a:rPr sz="2600" b="1" spc="-30" dirty="0">
                <a:solidFill>
                  <a:srgbClr val="0070C0"/>
                </a:solidFill>
                <a:latin typeface="Lucida Sans Unicode"/>
                <a:cs typeface="Lucida Sans Unicode"/>
              </a:rPr>
              <a:t>potencia</a:t>
            </a:r>
            <a:endParaRPr sz="2600" b="1" dirty="0">
              <a:solidFill>
                <a:srgbClr val="0070C0"/>
              </a:solidFill>
              <a:latin typeface="Lucida Sans Unicode"/>
              <a:cs typeface="Lucida Sans Unicode"/>
            </a:endParaRPr>
          </a:p>
          <a:p>
            <a:pPr marL="12700" algn="ctr">
              <a:spcBef>
                <a:spcPts val="740"/>
              </a:spcBef>
            </a:pPr>
            <a:r>
              <a:rPr sz="2800" b="1" spc="-35" dirty="0">
                <a:solidFill>
                  <a:srgbClr val="0070C0"/>
                </a:solidFill>
                <a:latin typeface="Lucida Sans Unicode"/>
                <a:cs typeface="Lucida Sans Unicode"/>
              </a:rPr>
              <a:t>Componentes</a:t>
            </a:r>
            <a:r>
              <a:rPr sz="2800" b="1" spc="-170" dirty="0">
                <a:solidFill>
                  <a:srgbClr val="0070C0"/>
                </a:solidFill>
                <a:latin typeface="Lucida Sans Unicode"/>
                <a:cs typeface="Lucida Sans Unicode"/>
              </a:rPr>
              <a:t> </a:t>
            </a:r>
            <a:r>
              <a:rPr sz="2800" b="1" spc="15" dirty="0">
                <a:solidFill>
                  <a:srgbClr val="0070C0"/>
                </a:solidFill>
                <a:latin typeface="Lucida Sans Unicode"/>
                <a:cs typeface="Lucida Sans Unicode"/>
              </a:rPr>
              <a:t>e</a:t>
            </a:r>
            <a:r>
              <a:rPr sz="2800" b="1" spc="-165" dirty="0">
                <a:solidFill>
                  <a:srgbClr val="0070C0"/>
                </a:solidFill>
                <a:latin typeface="Lucida Sans Unicode"/>
                <a:cs typeface="Lucida Sans Unicode"/>
              </a:rPr>
              <a:t> </a:t>
            </a:r>
            <a:r>
              <a:rPr sz="2800" b="1" spc="-30" dirty="0">
                <a:solidFill>
                  <a:srgbClr val="0070C0"/>
                </a:solidFill>
                <a:latin typeface="Lucida Sans Unicode"/>
                <a:cs typeface="Lucida Sans Unicode"/>
              </a:rPr>
              <a:t>Interconexiones</a:t>
            </a:r>
            <a:endParaRPr sz="2800" b="1" dirty="0">
              <a:solidFill>
                <a:srgbClr val="0070C0"/>
              </a:solidFill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5800" y="1676400"/>
            <a:ext cx="10820400" cy="1382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lang="es-ES" sz="2800" b="1" spc="15" dirty="0" smtClean="0">
                <a:cs typeface="Tahoma"/>
              </a:rPr>
              <a:t>T</a:t>
            </a:r>
            <a:r>
              <a:rPr sz="2800" b="1" spc="15" dirty="0" err="1" smtClean="0">
                <a:cs typeface="Tahoma"/>
              </a:rPr>
              <a:t>orres</a:t>
            </a:r>
            <a:endParaRPr sz="2800" dirty="0">
              <a:cs typeface="Tahoma"/>
            </a:endParaRPr>
          </a:p>
          <a:p>
            <a:pPr marL="12700" marR="5080" algn="just">
              <a:spcBef>
                <a:spcPts val="610"/>
              </a:spcBef>
            </a:pPr>
            <a:r>
              <a:rPr sz="2800" spc="-25" dirty="0">
                <a:cs typeface="Lucida Sans Unicode"/>
              </a:rPr>
              <a:t>Las</a:t>
            </a:r>
            <a:r>
              <a:rPr sz="2800" spc="-114" dirty="0">
                <a:cs typeface="Lucida Sans Unicode"/>
              </a:rPr>
              <a:t> </a:t>
            </a:r>
            <a:r>
              <a:rPr sz="2800" spc="-15" dirty="0">
                <a:cs typeface="Lucida Sans Unicode"/>
              </a:rPr>
              <a:t>torres</a:t>
            </a:r>
            <a:r>
              <a:rPr sz="2800" spc="-114" dirty="0">
                <a:cs typeface="Lucida Sans Unicode"/>
              </a:rPr>
              <a:t> </a:t>
            </a:r>
            <a:r>
              <a:rPr sz="2800" spc="-10" dirty="0">
                <a:cs typeface="Lucida Sans Unicode"/>
              </a:rPr>
              <a:t>de</a:t>
            </a:r>
            <a:r>
              <a:rPr sz="2800" spc="-114" dirty="0">
                <a:cs typeface="Lucida Sans Unicode"/>
              </a:rPr>
              <a:t> </a:t>
            </a:r>
            <a:r>
              <a:rPr sz="2800" spc="-30" dirty="0">
                <a:cs typeface="Lucida Sans Unicode"/>
              </a:rPr>
              <a:t>transmisión</a:t>
            </a:r>
            <a:r>
              <a:rPr sz="2800" spc="-114" dirty="0">
                <a:cs typeface="Lucida Sans Unicode"/>
              </a:rPr>
              <a:t> </a:t>
            </a:r>
            <a:r>
              <a:rPr sz="2800" spc="-20" dirty="0">
                <a:cs typeface="Lucida Sans Unicode"/>
              </a:rPr>
              <a:t>soportan</a:t>
            </a:r>
            <a:r>
              <a:rPr sz="2800" spc="-114" dirty="0">
                <a:cs typeface="Lucida Sans Unicode"/>
              </a:rPr>
              <a:t> </a:t>
            </a:r>
            <a:r>
              <a:rPr sz="2800" spc="-30" dirty="0">
                <a:cs typeface="Lucida Sans Unicode"/>
              </a:rPr>
              <a:t>conductores</a:t>
            </a:r>
            <a:r>
              <a:rPr sz="2800" spc="-114" dirty="0">
                <a:cs typeface="Lucida Sans Unicode"/>
              </a:rPr>
              <a:t> </a:t>
            </a:r>
            <a:r>
              <a:rPr sz="2800" spc="-10" dirty="0">
                <a:cs typeface="Lucida Sans Unicode"/>
              </a:rPr>
              <a:t>de </a:t>
            </a:r>
            <a:r>
              <a:rPr sz="2800" spc="-650" dirty="0">
                <a:cs typeface="Lucida Sans Unicode"/>
              </a:rPr>
              <a:t> </a:t>
            </a:r>
            <a:r>
              <a:rPr sz="2800" spc="-30" dirty="0">
                <a:cs typeface="Lucida Sans Unicode"/>
              </a:rPr>
              <a:t>líneas</a:t>
            </a:r>
            <a:r>
              <a:rPr sz="2800" spc="-125" dirty="0">
                <a:cs typeface="Lucida Sans Unicode"/>
              </a:rPr>
              <a:t> </a:t>
            </a:r>
            <a:r>
              <a:rPr sz="2800" spc="-10" dirty="0">
                <a:cs typeface="Lucida Sans Unicode"/>
              </a:rPr>
              <a:t>de</a:t>
            </a:r>
            <a:r>
              <a:rPr sz="2800" spc="-120" dirty="0">
                <a:cs typeface="Lucida Sans Unicode"/>
              </a:rPr>
              <a:t> </a:t>
            </a:r>
            <a:r>
              <a:rPr sz="2800" spc="-30" dirty="0">
                <a:cs typeface="Lucida Sans Unicode"/>
              </a:rPr>
              <a:t>transmisión</a:t>
            </a:r>
            <a:r>
              <a:rPr sz="2800" spc="-120" dirty="0">
                <a:cs typeface="Lucida Sans Unicode"/>
              </a:rPr>
              <a:t> </a:t>
            </a:r>
            <a:r>
              <a:rPr sz="2800" spc="-10" dirty="0">
                <a:cs typeface="Lucida Sans Unicode"/>
              </a:rPr>
              <a:t>de</a:t>
            </a:r>
            <a:r>
              <a:rPr sz="2800" spc="-120" dirty="0">
                <a:cs typeface="Lucida Sans Unicode"/>
              </a:rPr>
              <a:t> </a:t>
            </a:r>
            <a:r>
              <a:rPr sz="2800" spc="-25" dirty="0">
                <a:cs typeface="Lucida Sans Unicode"/>
              </a:rPr>
              <a:t>alto</a:t>
            </a:r>
            <a:r>
              <a:rPr sz="2800" spc="-120" dirty="0">
                <a:cs typeface="Lucida Sans Unicode"/>
              </a:rPr>
              <a:t> </a:t>
            </a:r>
            <a:r>
              <a:rPr sz="2800" spc="-40" dirty="0">
                <a:cs typeface="Lucida Sans Unicode"/>
              </a:rPr>
              <a:t>voltaje.</a:t>
            </a:r>
            <a:endParaRPr sz="2800" dirty="0">
              <a:cs typeface="Lucida Sans Unicod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914400"/>
            <a:ext cx="9144000" cy="5367655"/>
            <a:chOff x="0" y="0"/>
            <a:chExt cx="9144000" cy="53676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0"/>
              <a:ext cx="3086100" cy="48768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4800663"/>
              <a:ext cx="9144000" cy="567055"/>
            </a:xfrm>
            <a:custGeom>
              <a:avLst/>
              <a:gdLst/>
              <a:ahLst/>
              <a:cxnLst/>
              <a:rect l="l" t="t" r="r" b="b"/>
              <a:pathLst>
                <a:path w="9144000" h="567054">
                  <a:moveTo>
                    <a:pt x="9144000" y="0"/>
                  </a:moveTo>
                  <a:lnTo>
                    <a:pt x="0" y="0"/>
                  </a:lnTo>
                  <a:lnTo>
                    <a:pt x="0" y="566737"/>
                  </a:lnTo>
                  <a:lnTo>
                    <a:pt x="9144000" y="56673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1F9D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14800" y="286765"/>
              <a:ext cx="4495800" cy="430314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3340354" y="5967220"/>
            <a:ext cx="201676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b="1" dirty="0">
                <a:solidFill>
                  <a:srgbClr val="FFFFFF"/>
                </a:solidFill>
                <a:latin typeface="Tahoma"/>
                <a:cs typeface="Tahoma"/>
              </a:rPr>
              <a:t>Torre</a:t>
            </a:r>
            <a:r>
              <a:rPr sz="1500" b="1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500" b="1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b="1" spc="10" dirty="0">
                <a:solidFill>
                  <a:srgbClr val="FFFFFF"/>
                </a:solidFill>
                <a:latin typeface="Tahoma"/>
                <a:cs typeface="Tahoma"/>
              </a:rPr>
              <a:t>transmisión</a:t>
            </a:r>
            <a:endParaRPr sz="1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90800" y="1143000"/>
            <a:ext cx="7269353" cy="44196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340355" y="5109972"/>
            <a:ext cx="247967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-5" dirty="0">
                <a:solidFill>
                  <a:srgbClr val="FFFFFF"/>
                </a:solidFill>
                <a:latin typeface="Tahoma"/>
                <a:cs typeface="Tahoma"/>
              </a:rPr>
              <a:t>Torres</a:t>
            </a:r>
            <a:r>
              <a:rPr sz="105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50" b="1" spc="5" dirty="0">
                <a:solidFill>
                  <a:srgbClr val="FFFFFF"/>
                </a:solidFill>
                <a:latin typeface="Tahoma"/>
                <a:cs typeface="Tahoma"/>
              </a:rPr>
              <a:t>que</a:t>
            </a:r>
            <a:r>
              <a:rPr sz="105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50" b="1" spc="10" dirty="0">
                <a:solidFill>
                  <a:srgbClr val="FFFFFF"/>
                </a:solidFill>
                <a:latin typeface="Tahoma"/>
                <a:cs typeface="Tahoma"/>
              </a:rPr>
              <a:t>muestran</a:t>
            </a:r>
            <a:r>
              <a:rPr sz="105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50" b="1" spc="-5" dirty="0">
                <a:solidFill>
                  <a:srgbClr val="FFFFFF"/>
                </a:solidFill>
                <a:latin typeface="Tahoma"/>
                <a:cs typeface="Tahoma"/>
              </a:rPr>
              <a:t>flechas</a:t>
            </a:r>
            <a:r>
              <a:rPr sz="105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50" b="1" dirty="0">
                <a:solidFill>
                  <a:srgbClr val="FFFFFF"/>
                </a:solidFill>
                <a:latin typeface="Tahoma"/>
                <a:cs typeface="Tahoma"/>
              </a:rPr>
              <a:t>lineales</a:t>
            </a:r>
            <a:endParaRPr sz="10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201" y="1295400"/>
            <a:ext cx="3347847" cy="434517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24600" y="1295400"/>
            <a:ext cx="3352800" cy="43434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200400" y="5943600"/>
            <a:ext cx="54102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dirty="0">
                <a:solidFill>
                  <a:srgbClr val="0070C0"/>
                </a:solidFill>
                <a:latin typeface="Tahoma"/>
                <a:cs typeface="Tahoma"/>
              </a:rPr>
              <a:t>Estructuras</a:t>
            </a:r>
            <a:r>
              <a:rPr sz="2800" b="1" spc="-5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5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15" dirty="0">
                <a:solidFill>
                  <a:srgbClr val="0070C0"/>
                </a:solidFill>
                <a:latin typeface="Tahoma"/>
                <a:cs typeface="Tahoma"/>
              </a:rPr>
              <a:t>Madera</a:t>
            </a:r>
            <a:r>
              <a:rPr sz="2800" b="1" spc="-5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-95" dirty="0">
                <a:solidFill>
                  <a:srgbClr val="0070C0"/>
                </a:solidFill>
                <a:latin typeface="Tahoma"/>
                <a:cs typeface="Tahoma"/>
              </a:rPr>
              <a:t>345</a:t>
            </a:r>
            <a:r>
              <a:rPr sz="2800" b="1" spc="-5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-10" dirty="0">
                <a:solidFill>
                  <a:srgbClr val="0070C0"/>
                </a:solidFill>
                <a:latin typeface="Tahoma"/>
                <a:cs typeface="Tahoma"/>
              </a:rPr>
              <a:t>kV</a:t>
            </a:r>
            <a:endParaRPr sz="2800" dirty="0">
              <a:solidFill>
                <a:srgbClr val="0070C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381000"/>
            <a:ext cx="9144000" cy="6191250"/>
            <a:chOff x="0" y="63"/>
            <a:chExt cx="9144000" cy="61912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52600" y="63"/>
              <a:ext cx="5730875" cy="619125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4800663"/>
              <a:ext cx="9144000" cy="567055"/>
            </a:xfrm>
            <a:custGeom>
              <a:avLst/>
              <a:gdLst/>
              <a:ahLst/>
              <a:cxnLst/>
              <a:rect l="l" t="t" r="r" b="b"/>
              <a:pathLst>
                <a:path w="9144000" h="567054">
                  <a:moveTo>
                    <a:pt x="9144000" y="0"/>
                  </a:moveTo>
                  <a:lnTo>
                    <a:pt x="0" y="0"/>
                  </a:lnTo>
                  <a:lnTo>
                    <a:pt x="0" y="566737"/>
                  </a:lnTo>
                  <a:lnTo>
                    <a:pt x="9144000" y="56673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1F9D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283907" y="5410200"/>
            <a:ext cx="256603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dirty="0">
                <a:solidFill>
                  <a:srgbClr val="FFFFFF"/>
                </a:solidFill>
                <a:latin typeface="Tahoma"/>
                <a:cs typeface="Tahoma"/>
              </a:rPr>
              <a:t>Torre</a:t>
            </a:r>
            <a:r>
              <a:rPr sz="115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15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b="1" spc="-5" dirty="0">
                <a:solidFill>
                  <a:srgbClr val="FFFFFF"/>
                </a:solidFill>
                <a:latin typeface="Tahoma"/>
                <a:cs typeface="Tahoma"/>
              </a:rPr>
              <a:t>celosía</a:t>
            </a:r>
            <a:r>
              <a:rPr sz="115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15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ahoma"/>
                <a:cs typeface="Tahoma"/>
              </a:rPr>
              <a:t>acero</a:t>
            </a:r>
            <a:r>
              <a:rPr sz="115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15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b="1" spc="-75" dirty="0">
                <a:solidFill>
                  <a:srgbClr val="FFFFFF"/>
                </a:solidFill>
                <a:latin typeface="Tahoma"/>
                <a:cs typeface="Tahoma"/>
              </a:rPr>
              <a:t>500</a:t>
            </a:r>
            <a:r>
              <a:rPr sz="115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b="1" spc="-5" dirty="0">
                <a:solidFill>
                  <a:srgbClr val="FFFFFF"/>
                </a:solidFill>
                <a:latin typeface="Tahoma"/>
                <a:cs typeface="Tahoma"/>
              </a:rPr>
              <a:t>kV</a:t>
            </a:r>
            <a:endParaRPr sz="115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07845" y="700280"/>
            <a:ext cx="9144000" cy="5367655"/>
            <a:chOff x="0" y="0"/>
            <a:chExt cx="9144000" cy="53676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000" y="0"/>
              <a:ext cx="6825615" cy="51206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4800663"/>
              <a:ext cx="9144000" cy="567055"/>
            </a:xfrm>
            <a:custGeom>
              <a:avLst/>
              <a:gdLst/>
              <a:ahLst/>
              <a:cxnLst/>
              <a:rect l="l" t="t" r="r" b="b"/>
              <a:pathLst>
                <a:path w="9144000" h="567054">
                  <a:moveTo>
                    <a:pt x="9144000" y="0"/>
                  </a:moveTo>
                  <a:lnTo>
                    <a:pt x="0" y="0"/>
                  </a:lnTo>
                  <a:lnTo>
                    <a:pt x="0" y="566737"/>
                  </a:lnTo>
                  <a:lnTo>
                    <a:pt x="9144000" y="56673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1F9D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124200" y="5791200"/>
            <a:ext cx="26765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Tahoma"/>
                <a:cs typeface="Tahoma"/>
              </a:rPr>
              <a:t>Torre</a:t>
            </a:r>
            <a:r>
              <a:rPr sz="12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2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Tahoma"/>
                <a:cs typeface="Tahoma"/>
              </a:rPr>
              <a:t>celosía</a:t>
            </a:r>
            <a:r>
              <a:rPr sz="12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2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ahoma"/>
                <a:cs typeface="Tahoma"/>
              </a:rPr>
              <a:t>acero</a:t>
            </a:r>
            <a:r>
              <a:rPr sz="12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2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b="1" spc="-80" dirty="0">
                <a:solidFill>
                  <a:srgbClr val="FFFFFF"/>
                </a:solidFill>
                <a:latin typeface="Tahoma"/>
                <a:cs typeface="Tahoma"/>
              </a:rPr>
              <a:t>500</a:t>
            </a:r>
            <a:r>
              <a:rPr sz="12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Tahoma"/>
                <a:cs typeface="Tahoma"/>
              </a:rPr>
              <a:t>kV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02739" y="430403"/>
            <a:ext cx="383667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Lucida Sans Unicode"/>
                <a:cs typeface="Lucida Sans Unicode"/>
              </a:rPr>
              <a:t>Transmisión</a:t>
            </a:r>
            <a:r>
              <a:rPr spc="-150" dirty="0">
                <a:latin typeface="Lucida Sans Unicode"/>
                <a:cs typeface="Lucida Sans Unicode"/>
              </a:rPr>
              <a:t> </a:t>
            </a:r>
            <a:r>
              <a:rPr spc="-10" dirty="0">
                <a:latin typeface="Lucida Sans Unicode"/>
                <a:cs typeface="Lucida Sans Unicode"/>
              </a:rPr>
              <a:t>de</a:t>
            </a:r>
            <a:r>
              <a:rPr spc="-150" dirty="0">
                <a:latin typeface="Lucida Sans Unicode"/>
                <a:cs typeface="Lucida Sans Unicode"/>
              </a:rPr>
              <a:t> </a:t>
            </a:r>
            <a:r>
              <a:rPr spc="-30" dirty="0">
                <a:latin typeface="Lucida Sans Unicode"/>
                <a:cs typeface="Lucida Sans Unicode"/>
              </a:rPr>
              <a:t>potencia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5800" y="2295271"/>
            <a:ext cx="10896599" cy="16230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lang="es-ES" sz="2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isladores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lnSpc>
                <a:spcPct val="133300"/>
              </a:lnSpc>
              <a:spcBef>
                <a:spcPts val="770"/>
              </a:spcBef>
            </a:pPr>
            <a:r>
              <a:rPr sz="2800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Dispositivos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conductores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unen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sz="2800" spc="-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energizadas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torre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soporte.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object 4"/>
          <p:cNvSpPr txBox="1"/>
          <p:nvPr/>
        </p:nvSpPr>
        <p:spPr>
          <a:xfrm>
            <a:off x="3200400" y="364738"/>
            <a:ext cx="5464810" cy="102870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 algn="ctr">
              <a:spcBef>
                <a:spcPts val="780"/>
              </a:spcBef>
            </a:pPr>
            <a:r>
              <a:rPr sz="2600" b="1" spc="-50" dirty="0">
                <a:solidFill>
                  <a:srgbClr val="0070C0"/>
                </a:solidFill>
                <a:latin typeface="Lucida Sans Unicode"/>
                <a:cs typeface="Lucida Sans Unicode"/>
              </a:rPr>
              <a:t>Transmisión</a:t>
            </a:r>
            <a:r>
              <a:rPr sz="2600" b="1" spc="-150" dirty="0">
                <a:solidFill>
                  <a:srgbClr val="0070C0"/>
                </a:solidFill>
                <a:latin typeface="Lucida Sans Unicode"/>
                <a:cs typeface="Lucida Sans Unicode"/>
              </a:rPr>
              <a:t> </a:t>
            </a:r>
            <a:r>
              <a:rPr sz="2600" b="1" spc="-10" dirty="0">
                <a:solidFill>
                  <a:srgbClr val="0070C0"/>
                </a:solidFill>
                <a:latin typeface="Lucida Sans Unicode"/>
                <a:cs typeface="Lucida Sans Unicode"/>
              </a:rPr>
              <a:t>de</a:t>
            </a:r>
            <a:r>
              <a:rPr sz="2600" b="1" spc="-150" dirty="0">
                <a:solidFill>
                  <a:srgbClr val="0070C0"/>
                </a:solidFill>
                <a:latin typeface="Lucida Sans Unicode"/>
                <a:cs typeface="Lucida Sans Unicode"/>
              </a:rPr>
              <a:t> </a:t>
            </a:r>
            <a:r>
              <a:rPr sz="2600" b="1" spc="-30" dirty="0">
                <a:solidFill>
                  <a:srgbClr val="0070C0"/>
                </a:solidFill>
                <a:latin typeface="Lucida Sans Unicode"/>
                <a:cs typeface="Lucida Sans Unicode"/>
              </a:rPr>
              <a:t>potencia</a:t>
            </a:r>
            <a:endParaRPr sz="2600" b="1" dirty="0">
              <a:solidFill>
                <a:srgbClr val="0070C0"/>
              </a:solidFill>
              <a:latin typeface="Lucida Sans Unicode"/>
              <a:cs typeface="Lucida Sans Unicode"/>
            </a:endParaRPr>
          </a:p>
          <a:p>
            <a:pPr marL="12700" algn="ctr">
              <a:spcBef>
                <a:spcPts val="740"/>
              </a:spcBef>
            </a:pPr>
            <a:r>
              <a:rPr sz="2800" b="1" spc="-35" dirty="0">
                <a:solidFill>
                  <a:srgbClr val="0070C0"/>
                </a:solidFill>
                <a:latin typeface="Lucida Sans Unicode"/>
                <a:cs typeface="Lucida Sans Unicode"/>
              </a:rPr>
              <a:t>Componentes</a:t>
            </a:r>
            <a:r>
              <a:rPr sz="2800" b="1" spc="-170" dirty="0">
                <a:solidFill>
                  <a:srgbClr val="0070C0"/>
                </a:solidFill>
                <a:latin typeface="Lucida Sans Unicode"/>
                <a:cs typeface="Lucida Sans Unicode"/>
              </a:rPr>
              <a:t> </a:t>
            </a:r>
            <a:r>
              <a:rPr sz="2800" b="1" spc="15" dirty="0">
                <a:solidFill>
                  <a:srgbClr val="0070C0"/>
                </a:solidFill>
                <a:latin typeface="Lucida Sans Unicode"/>
                <a:cs typeface="Lucida Sans Unicode"/>
              </a:rPr>
              <a:t>e</a:t>
            </a:r>
            <a:r>
              <a:rPr sz="2800" b="1" spc="-165" dirty="0">
                <a:solidFill>
                  <a:srgbClr val="0070C0"/>
                </a:solidFill>
                <a:latin typeface="Lucida Sans Unicode"/>
                <a:cs typeface="Lucida Sans Unicode"/>
              </a:rPr>
              <a:t> </a:t>
            </a:r>
            <a:r>
              <a:rPr sz="2800" b="1" spc="-30" dirty="0">
                <a:solidFill>
                  <a:srgbClr val="0070C0"/>
                </a:solidFill>
                <a:latin typeface="Lucida Sans Unicode"/>
                <a:cs typeface="Lucida Sans Unicode"/>
              </a:rPr>
              <a:t>Interconexiones</a:t>
            </a:r>
            <a:endParaRPr sz="2800" b="1" dirty="0">
              <a:solidFill>
                <a:srgbClr val="0070C0"/>
              </a:solidFill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51590" y="533400"/>
            <a:ext cx="2438400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3500" b="1" spc="-45" dirty="0" smtClean="0">
                <a:solidFill>
                  <a:srgbClr val="0070C0"/>
                </a:solidFill>
                <a:latin typeface="Lucida Sans Unicode"/>
                <a:cs typeface="Lucida Sans Unicode"/>
              </a:rPr>
              <a:t>A</a:t>
            </a:r>
            <a:r>
              <a:rPr sz="3500" b="1" spc="-45" dirty="0" err="1" smtClean="0">
                <a:solidFill>
                  <a:srgbClr val="0070C0"/>
                </a:solidFill>
                <a:latin typeface="Lucida Sans Unicode"/>
                <a:cs typeface="Lucida Sans Unicode"/>
              </a:rPr>
              <a:t>isladores</a:t>
            </a:r>
            <a:endParaRPr sz="3500" b="1" dirty="0">
              <a:solidFill>
                <a:srgbClr val="0070C0"/>
              </a:solidFill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1582962"/>
            <a:ext cx="10972800" cy="484690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55600" marR="5080" indent="-343535" algn="just">
              <a:lnSpc>
                <a:spcPct val="121300"/>
              </a:lnSpc>
              <a:spcBef>
                <a:spcPts val="135"/>
              </a:spcBef>
              <a:buSzPct val="131707"/>
              <a:buFont typeface="Lucida Sans Unicode"/>
              <a:buChar char="•"/>
              <a:tabLst>
                <a:tab pos="355600" algn="l"/>
                <a:tab pos="356235" algn="l"/>
              </a:tabLst>
            </a:pPr>
            <a:r>
              <a:rPr lang="es-ES" sz="2800" b="1" i="1" spc="-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i="1" spc="-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isladores</a:t>
            </a:r>
            <a:r>
              <a:rPr lang="es-ES" sz="2800" b="1" i="1" spc="-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 </a:t>
            </a:r>
            <a:r>
              <a:rPr sz="2800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dispositivos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conductores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unen </a:t>
            </a: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conductores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energizados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torre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soporte.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aisladores </a:t>
            </a:r>
            <a:r>
              <a:rPr sz="2800" spc="-6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aíslan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eléctricamente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conductores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sí,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así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spc="-6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suelo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torres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soporte.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aislador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debe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tener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suficiente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soportar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mayores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razonablemente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esperadas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debido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hielo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viento.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30"/>
              </a:spcBef>
              <a:buFont typeface="Lucida Sans Unicode"/>
              <a:buChar char="•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196215" indent="-343535" algn="just">
              <a:lnSpc>
                <a:spcPct val="101299"/>
              </a:lnSpc>
              <a:spcBef>
                <a:spcPts val="5"/>
              </a:spcBef>
              <a:buSzPct val="112500"/>
              <a:buChar char="•"/>
              <a:tabLst>
                <a:tab pos="355600" algn="l"/>
                <a:tab pos="356235" algn="l"/>
              </a:tabLst>
            </a:pP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aisladores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deben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resistir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abuso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mecánico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(como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disparos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objetos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arrojados),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rayos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arcos </a:t>
            </a:r>
            <a:r>
              <a:rPr sz="2800" spc="-7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eléctricos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dejar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caer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98690" y="1219200"/>
            <a:ext cx="10744200" cy="520847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442595" indent="-343535" algn="just">
              <a:spcBef>
                <a:spcPts val="95"/>
              </a:spcBef>
              <a:buSzPct val="130434"/>
              <a:buChar char="•"/>
              <a:tabLst>
                <a:tab pos="355600" algn="l"/>
                <a:tab pos="356235" algn="l"/>
              </a:tabLst>
            </a:pP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aisladores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evitan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flashover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condiciones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7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humedad, </a:t>
            </a: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lluvia,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hielo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nieve; y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</a:t>
            </a:r>
            <a:r>
              <a:rPr sz="2800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suciedad, </a:t>
            </a:r>
            <a:r>
              <a:rPr sz="2800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sal, </a:t>
            </a:r>
            <a:r>
              <a:rPr sz="2800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humo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otros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contaminantes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acumulan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7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superficie</a:t>
            </a:r>
            <a:r>
              <a:rPr sz="2800" spc="-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s-ES" sz="2800" spc="-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355600" marR="442595" indent="-343535" algn="just">
              <a:spcBef>
                <a:spcPts val="95"/>
              </a:spcBef>
              <a:buSzPct val="130434"/>
              <a:buChar char="•"/>
              <a:tabLst>
                <a:tab pos="355600" algn="l"/>
                <a:tab pos="356235" algn="l"/>
              </a:tabLst>
            </a:pPr>
            <a:endParaRPr lang="es-ES" sz="2800" spc="-4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442595" indent="-343535" algn="just">
              <a:spcBef>
                <a:spcPts val="95"/>
              </a:spcBef>
              <a:buSzPct val="130434"/>
              <a:buChar char="•"/>
              <a:tabLst>
                <a:tab pos="355600" algn="l"/>
                <a:tab pos="356235" algn="l"/>
              </a:tabLst>
            </a:pPr>
            <a:r>
              <a:rPr sz="2800" spc="-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aisladores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hechos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vidrio,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polímero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cerámico.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mayoría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45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empresas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públicos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utilizan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porcelana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aisladores</a:t>
            </a:r>
            <a:r>
              <a:rPr sz="2800" spc="-12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porque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excelentes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propiedades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aislamiento </a:t>
            </a:r>
            <a:r>
              <a:rPr sz="2800" spc="-6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 mecánica.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Algunas utilidades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recubren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porcelana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esmalte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proporcionar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superficie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lisa </a:t>
            </a:r>
            <a:r>
              <a:rPr sz="2800" spc="-6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contaminantes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lavarse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fácilmente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</a:t>
            </a:r>
            <a:r>
              <a:rPr sz="2800" spc="-6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lluvia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rociadores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lavado.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object 3"/>
          <p:cNvSpPr txBox="1">
            <a:spLocks noGrp="1"/>
          </p:cNvSpPr>
          <p:nvPr>
            <p:ph type="title"/>
          </p:nvPr>
        </p:nvSpPr>
        <p:spPr>
          <a:xfrm>
            <a:off x="4851590" y="533400"/>
            <a:ext cx="2438400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3500" b="1" spc="-45" dirty="0" smtClean="0">
                <a:solidFill>
                  <a:srgbClr val="0070C0"/>
                </a:solidFill>
                <a:latin typeface="Lucida Sans Unicode"/>
                <a:cs typeface="Lucida Sans Unicode"/>
              </a:rPr>
              <a:t>A</a:t>
            </a:r>
            <a:r>
              <a:rPr sz="3500" b="1" spc="-45" dirty="0" err="1" smtClean="0">
                <a:solidFill>
                  <a:srgbClr val="0070C0"/>
                </a:solidFill>
                <a:latin typeface="Lucida Sans Unicode"/>
                <a:cs typeface="Lucida Sans Unicode"/>
              </a:rPr>
              <a:t>isladores</a:t>
            </a:r>
            <a:endParaRPr sz="3500" b="1" dirty="0">
              <a:solidFill>
                <a:srgbClr val="0070C0"/>
              </a:solidFill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52600" y="1716327"/>
            <a:ext cx="8829675" cy="3990975"/>
            <a:chOff x="228600" y="504825"/>
            <a:chExt cx="8829675" cy="39909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53000" y="504825"/>
              <a:ext cx="4105275" cy="399097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5995" y="1695450"/>
              <a:ext cx="2684653" cy="28003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8600" y="504825"/>
              <a:ext cx="2209800" cy="2209800"/>
            </a:xfrm>
            <a:prstGeom prst="rect">
              <a:avLst/>
            </a:prstGeom>
          </p:spPr>
        </p:pic>
      </p:grpSp>
      <p:sp>
        <p:nvSpPr>
          <p:cNvPr id="14" name="object 3"/>
          <p:cNvSpPr txBox="1">
            <a:spLocks/>
          </p:cNvSpPr>
          <p:nvPr/>
        </p:nvSpPr>
        <p:spPr>
          <a:xfrm>
            <a:off x="4648200" y="569581"/>
            <a:ext cx="2438400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s-ES" sz="3500" b="1" kern="0" spc="-45" dirty="0" smtClean="0">
                <a:solidFill>
                  <a:srgbClr val="0070C0"/>
                </a:solidFill>
                <a:latin typeface="Lucida Sans Unicode"/>
                <a:cs typeface="Lucida Sans Unicode"/>
              </a:rPr>
              <a:t>Aisladores</a:t>
            </a:r>
            <a:endParaRPr lang="es-ES" sz="3500" b="1" kern="0" dirty="0">
              <a:solidFill>
                <a:srgbClr val="0070C0"/>
              </a:solidFill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5400" y="1600200"/>
            <a:ext cx="9143999" cy="40386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340355" y="5052821"/>
            <a:ext cx="99885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b="1" dirty="0">
                <a:solidFill>
                  <a:srgbClr val="FFFFFF"/>
                </a:solidFill>
                <a:latin typeface="Tahoma"/>
                <a:cs typeface="Tahoma"/>
              </a:rPr>
              <a:t>aisladores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1" name="object 3"/>
          <p:cNvSpPr txBox="1">
            <a:spLocks/>
          </p:cNvSpPr>
          <p:nvPr/>
        </p:nvSpPr>
        <p:spPr>
          <a:xfrm>
            <a:off x="4851590" y="533400"/>
            <a:ext cx="2438400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s-ES" sz="3500" b="1" kern="0" spc="-45" smtClean="0">
                <a:solidFill>
                  <a:srgbClr val="0070C0"/>
                </a:solidFill>
                <a:latin typeface="Lucida Sans Unicode"/>
                <a:cs typeface="Lucida Sans Unicode"/>
              </a:rPr>
              <a:t>Aisladores</a:t>
            </a:r>
            <a:endParaRPr lang="es-ES" sz="3500" b="1" kern="0" dirty="0">
              <a:solidFill>
                <a:srgbClr val="0070C0"/>
              </a:solidFill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95400" y="1295400"/>
            <a:ext cx="9144000" cy="4495800"/>
            <a:chOff x="0" y="228600"/>
            <a:chExt cx="9144000" cy="44958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76875" y="228600"/>
              <a:ext cx="3667124" cy="44958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47650"/>
              <a:ext cx="5446356" cy="447675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340355" y="5052821"/>
            <a:ext cx="99885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b="1" dirty="0">
                <a:solidFill>
                  <a:srgbClr val="FFFFFF"/>
                </a:solidFill>
                <a:latin typeface="Tahoma"/>
                <a:cs typeface="Tahoma"/>
              </a:rPr>
              <a:t>aisladores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3" name="object 3"/>
          <p:cNvSpPr txBox="1">
            <a:spLocks/>
          </p:cNvSpPr>
          <p:nvPr/>
        </p:nvSpPr>
        <p:spPr>
          <a:xfrm>
            <a:off x="4851590" y="533400"/>
            <a:ext cx="2438400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s-ES" sz="3500" b="1" kern="0" spc="-45" smtClean="0">
                <a:solidFill>
                  <a:srgbClr val="0070C0"/>
                </a:solidFill>
                <a:latin typeface="Lucida Sans Unicode"/>
                <a:cs typeface="Lucida Sans Unicode"/>
              </a:rPr>
              <a:t>Aisladores</a:t>
            </a:r>
            <a:endParaRPr lang="es-ES" sz="3500" b="1" kern="0" dirty="0">
              <a:solidFill>
                <a:srgbClr val="0070C0"/>
              </a:solidFill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47800" y="914400"/>
            <a:ext cx="8840215" cy="5777234"/>
            <a:chOff x="228600" y="152400"/>
            <a:chExt cx="8840215" cy="6096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600" y="152400"/>
              <a:ext cx="3962400" cy="6096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43400" y="990600"/>
              <a:ext cx="4725415" cy="3152775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3340355" y="5052821"/>
            <a:ext cx="99885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b="1" dirty="0">
                <a:solidFill>
                  <a:srgbClr val="FFFFFF"/>
                </a:solidFill>
                <a:latin typeface="Tahoma"/>
                <a:cs typeface="Tahoma"/>
              </a:rPr>
              <a:t>aisladores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4" name="object 3"/>
          <p:cNvSpPr txBox="1">
            <a:spLocks/>
          </p:cNvSpPr>
          <p:nvPr/>
        </p:nvSpPr>
        <p:spPr>
          <a:xfrm>
            <a:off x="5029200" y="457200"/>
            <a:ext cx="2438400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s-ES" sz="3500" b="1" kern="0" spc="-45" smtClean="0">
                <a:solidFill>
                  <a:srgbClr val="0070C0"/>
                </a:solidFill>
                <a:latin typeface="Lucida Sans Unicode"/>
                <a:cs typeface="Lucida Sans Unicode"/>
              </a:rPr>
              <a:t>Aisladores</a:t>
            </a:r>
            <a:endParaRPr lang="es-ES" sz="3500" b="1" kern="0" dirty="0">
              <a:solidFill>
                <a:srgbClr val="0070C0"/>
              </a:solidFill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762000" y="2057400"/>
            <a:ext cx="10744200" cy="17338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Cables</a:t>
            </a:r>
            <a:r>
              <a:rPr sz="2800" b="1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>
              <a:lnSpc>
                <a:spcPct val="145500"/>
              </a:lnSpc>
              <a:spcBef>
                <a:spcPts val="905"/>
              </a:spcBef>
            </a:pP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cables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blindados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protegen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conductores 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energizados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rayos.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object 4"/>
          <p:cNvSpPr txBox="1"/>
          <p:nvPr/>
        </p:nvSpPr>
        <p:spPr>
          <a:xfrm>
            <a:off x="3200400" y="364738"/>
            <a:ext cx="5464810" cy="102870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 algn="ctr">
              <a:spcBef>
                <a:spcPts val="780"/>
              </a:spcBef>
            </a:pPr>
            <a:r>
              <a:rPr sz="2600" b="1" spc="-50" dirty="0">
                <a:solidFill>
                  <a:srgbClr val="0070C0"/>
                </a:solidFill>
                <a:latin typeface="Lucida Sans Unicode"/>
                <a:cs typeface="Lucida Sans Unicode"/>
              </a:rPr>
              <a:t>Transmisión</a:t>
            </a:r>
            <a:r>
              <a:rPr sz="2600" b="1" spc="-150" dirty="0">
                <a:solidFill>
                  <a:srgbClr val="0070C0"/>
                </a:solidFill>
                <a:latin typeface="Lucida Sans Unicode"/>
                <a:cs typeface="Lucida Sans Unicode"/>
              </a:rPr>
              <a:t> </a:t>
            </a:r>
            <a:r>
              <a:rPr sz="2600" b="1" spc="-10" dirty="0">
                <a:solidFill>
                  <a:srgbClr val="0070C0"/>
                </a:solidFill>
                <a:latin typeface="Lucida Sans Unicode"/>
                <a:cs typeface="Lucida Sans Unicode"/>
              </a:rPr>
              <a:t>de</a:t>
            </a:r>
            <a:r>
              <a:rPr sz="2600" b="1" spc="-150" dirty="0">
                <a:solidFill>
                  <a:srgbClr val="0070C0"/>
                </a:solidFill>
                <a:latin typeface="Lucida Sans Unicode"/>
                <a:cs typeface="Lucida Sans Unicode"/>
              </a:rPr>
              <a:t> </a:t>
            </a:r>
            <a:r>
              <a:rPr sz="2600" b="1" spc="-30" dirty="0">
                <a:solidFill>
                  <a:srgbClr val="0070C0"/>
                </a:solidFill>
                <a:latin typeface="Lucida Sans Unicode"/>
                <a:cs typeface="Lucida Sans Unicode"/>
              </a:rPr>
              <a:t>potencia</a:t>
            </a:r>
            <a:endParaRPr sz="2600" b="1" dirty="0">
              <a:solidFill>
                <a:srgbClr val="0070C0"/>
              </a:solidFill>
              <a:latin typeface="Lucida Sans Unicode"/>
              <a:cs typeface="Lucida Sans Unicode"/>
            </a:endParaRPr>
          </a:p>
          <a:p>
            <a:pPr marL="12700" algn="ctr">
              <a:spcBef>
                <a:spcPts val="740"/>
              </a:spcBef>
            </a:pPr>
            <a:r>
              <a:rPr sz="2800" b="1" spc="-35" dirty="0">
                <a:solidFill>
                  <a:srgbClr val="0070C0"/>
                </a:solidFill>
                <a:latin typeface="Lucida Sans Unicode"/>
                <a:cs typeface="Lucida Sans Unicode"/>
              </a:rPr>
              <a:t>Componentes</a:t>
            </a:r>
            <a:r>
              <a:rPr sz="2800" b="1" spc="-170" dirty="0">
                <a:solidFill>
                  <a:srgbClr val="0070C0"/>
                </a:solidFill>
                <a:latin typeface="Lucida Sans Unicode"/>
                <a:cs typeface="Lucida Sans Unicode"/>
              </a:rPr>
              <a:t> </a:t>
            </a:r>
            <a:r>
              <a:rPr sz="2800" b="1" spc="15" dirty="0">
                <a:solidFill>
                  <a:srgbClr val="0070C0"/>
                </a:solidFill>
                <a:latin typeface="Lucida Sans Unicode"/>
                <a:cs typeface="Lucida Sans Unicode"/>
              </a:rPr>
              <a:t>e</a:t>
            </a:r>
            <a:r>
              <a:rPr sz="2800" b="1" spc="-165" dirty="0">
                <a:solidFill>
                  <a:srgbClr val="0070C0"/>
                </a:solidFill>
                <a:latin typeface="Lucida Sans Unicode"/>
                <a:cs typeface="Lucida Sans Unicode"/>
              </a:rPr>
              <a:t> </a:t>
            </a:r>
            <a:r>
              <a:rPr sz="2800" b="1" spc="-30" dirty="0">
                <a:solidFill>
                  <a:srgbClr val="0070C0"/>
                </a:solidFill>
                <a:latin typeface="Lucida Sans Unicode"/>
                <a:cs typeface="Lucida Sans Unicode"/>
              </a:rPr>
              <a:t>Interconexiones</a:t>
            </a:r>
            <a:endParaRPr sz="2800" b="1" dirty="0">
              <a:solidFill>
                <a:srgbClr val="0070C0"/>
              </a:solidFill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09707" y="304800"/>
            <a:ext cx="513429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3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Alambres</a:t>
            </a:r>
            <a:r>
              <a:rPr sz="2400" b="1" spc="-14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spc="-4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blindados</a:t>
            </a:r>
            <a:r>
              <a:rPr sz="2400" b="1" spc="-14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spc="-4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(estáticos)</a:t>
            </a:r>
            <a:endParaRPr sz="24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1000" y="714749"/>
            <a:ext cx="11506200" cy="5909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spcBef>
                <a:spcPts val="100"/>
              </a:spcBef>
              <a:buSzPct val="146666"/>
              <a:buChar char="•"/>
              <a:tabLst>
                <a:tab pos="355600" algn="l"/>
                <a:tab pos="356235" algn="l"/>
              </a:tabLst>
            </a:pP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cables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blindados,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montados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superior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torre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soporte,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protegen </a:t>
            </a:r>
            <a:r>
              <a:rPr sz="2800" spc="-45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conductores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energizados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rayos.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diseño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torre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conservador,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casi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todos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rayos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caen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golpean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cable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blindado,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-45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lugar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365125" indent="-343535" algn="just">
              <a:spcBef>
                <a:spcPts val="570"/>
              </a:spcBef>
              <a:buSzPct val="129411"/>
              <a:buChar char="•"/>
              <a:tabLst>
                <a:tab pos="355600" algn="l"/>
                <a:tab pos="356235" algn="l"/>
              </a:tabLst>
            </a:pP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requieren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ruta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desde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cable </a:t>
            </a:r>
            <a:r>
              <a:rPr sz="2800" spc="-5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blindado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hasta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suelo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drenar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desde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rayo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hasta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suelo.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26465" marR="1024255" lvl="1" indent="-457200" algn="just">
              <a:spcBef>
                <a:spcPts val="30"/>
              </a:spcBef>
              <a:buSzPct val="137500"/>
              <a:buFont typeface="Arial" panose="020B0604020202020204" pitchFamily="34" charset="0"/>
              <a:buChar char="•"/>
              <a:tabLst>
                <a:tab pos="756285" algn="l"/>
                <a:tab pos="756920" algn="l"/>
              </a:tabLst>
            </a:pP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torre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acero,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torre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directamente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cable 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blindado.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26465" marR="134620" lvl="1" indent="-457200" algn="just">
              <a:spcBef>
                <a:spcPts val="735"/>
              </a:spcBef>
              <a:buSzPct val="146666"/>
              <a:buFont typeface="Arial" panose="020B0604020202020204" pitchFamily="34" charset="0"/>
              <a:buChar char="•"/>
              <a:tabLst>
                <a:tab pos="756285" algn="l"/>
                <a:tab pos="756920" algn="l"/>
              </a:tabLst>
            </a:pP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postes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madera,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cables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van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desde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cable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blindado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hasta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-45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suelo.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indent="-343535" algn="just">
              <a:spcBef>
                <a:spcPts val="1045"/>
              </a:spcBef>
              <a:buSzPct val="137500"/>
              <a:buChar char="•"/>
              <a:tabLst>
                <a:tab pos="355600" algn="l"/>
                <a:tab pos="356235" algn="l"/>
              </a:tabLst>
            </a:pP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veces,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cables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blindados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también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utilizan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comunicaciones.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0369" y="1238757"/>
            <a:ext cx="3650615" cy="466394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62600" y="1600200"/>
            <a:ext cx="5257800" cy="4038600"/>
          </a:xfrm>
          <a:prstGeom prst="rect">
            <a:avLst/>
          </a:prstGeom>
        </p:spPr>
      </p:pic>
      <p:sp>
        <p:nvSpPr>
          <p:cNvPr id="12" name="object 5"/>
          <p:cNvSpPr txBox="1"/>
          <p:nvPr/>
        </p:nvSpPr>
        <p:spPr>
          <a:xfrm>
            <a:off x="3352800" y="457200"/>
            <a:ext cx="552099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pc="5" dirty="0">
                <a:solidFill>
                  <a:srgbClr val="0070C0"/>
                </a:solidFill>
                <a:latin typeface="Tahoma"/>
                <a:cs typeface="Tahoma"/>
              </a:rPr>
              <a:t>Alambres</a:t>
            </a:r>
            <a:r>
              <a:rPr sz="2800" b="1" spc="-5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0070C0"/>
                </a:solidFill>
                <a:latin typeface="Tahoma"/>
                <a:cs typeface="Tahoma"/>
              </a:rPr>
              <a:t>blindados</a:t>
            </a:r>
            <a:r>
              <a:rPr sz="2800" b="1" spc="-5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-25" dirty="0">
                <a:solidFill>
                  <a:srgbClr val="0070C0"/>
                </a:solidFill>
                <a:latin typeface="Tahoma"/>
                <a:cs typeface="Tahoma"/>
              </a:rPr>
              <a:t>(estáticos)</a:t>
            </a:r>
            <a:endParaRPr sz="2800" dirty="0">
              <a:solidFill>
                <a:srgbClr val="0070C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02739" y="461898"/>
            <a:ext cx="35433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45" dirty="0">
                <a:latin typeface="Lucida Sans Unicode"/>
                <a:cs typeface="Lucida Sans Unicode"/>
              </a:rPr>
              <a:t>Transmisión</a:t>
            </a:r>
            <a:r>
              <a:rPr sz="2400" spc="-140" dirty="0">
                <a:latin typeface="Lucida Sans Unicode"/>
                <a:cs typeface="Lucida Sans Unicode"/>
              </a:rPr>
              <a:t> </a:t>
            </a:r>
            <a:r>
              <a:rPr sz="2400" spc="-10" dirty="0">
                <a:latin typeface="Lucida Sans Unicode"/>
                <a:cs typeface="Lucida Sans Unicode"/>
              </a:rPr>
              <a:t>de</a:t>
            </a:r>
            <a:r>
              <a:rPr sz="2400" spc="-140" dirty="0">
                <a:latin typeface="Lucida Sans Unicode"/>
                <a:cs typeface="Lucida Sans Unicode"/>
              </a:rPr>
              <a:t> </a:t>
            </a:r>
            <a:r>
              <a:rPr sz="2400" spc="-30" dirty="0">
                <a:latin typeface="Lucida Sans Unicode"/>
                <a:cs typeface="Lucida Sans Unicode"/>
              </a:rPr>
              <a:t>potencia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48000" y="657478"/>
            <a:ext cx="64008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-30" dirty="0">
                <a:solidFill>
                  <a:srgbClr val="0070C0"/>
                </a:solidFill>
                <a:latin typeface="Lucida Sans Unicode"/>
                <a:cs typeface="Lucida Sans Unicode"/>
              </a:rPr>
              <a:t>Componentes</a:t>
            </a:r>
            <a:r>
              <a:rPr sz="3200" b="1" spc="-145" dirty="0">
                <a:solidFill>
                  <a:srgbClr val="0070C0"/>
                </a:solidFill>
                <a:latin typeface="Lucida Sans Unicode"/>
                <a:cs typeface="Lucida Sans Unicode"/>
              </a:rPr>
              <a:t> </a:t>
            </a:r>
            <a:r>
              <a:rPr sz="3200" b="1" spc="15" dirty="0">
                <a:solidFill>
                  <a:srgbClr val="0070C0"/>
                </a:solidFill>
                <a:latin typeface="Lucida Sans Unicode"/>
                <a:cs typeface="Lucida Sans Unicode"/>
              </a:rPr>
              <a:t>e</a:t>
            </a:r>
            <a:r>
              <a:rPr sz="3200" b="1" spc="-145" dirty="0">
                <a:solidFill>
                  <a:srgbClr val="0070C0"/>
                </a:solidFill>
                <a:latin typeface="Lucida Sans Unicode"/>
                <a:cs typeface="Lucida Sans Unicode"/>
              </a:rPr>
              <a:t> </a:t>
            </a:r>
            <a:r>
              <a:rPr sz="3200" b="1" spc="-25" dirty="0">
                <a:solidFill>
                  <a:srgbClr val="0070C0"/>
                </a:solidFill>
                <a:latin typeface="Lucida Sans Unicode"/>
                <a:cs typeface="Lucida Sans Unicode"/>
              </a:rPr>
              <a:t>Interconexiones</a:t>
            </a:r>
            <a:endParaRPr sz="3200" b="1" dirty="0">
              <a:solidFill>
                <a:srgbClr val="0070C0"/>
              </a:solidFill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5800" y="2320671"/>
            <a:ext cx="10820400" cy="12080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lang="es-ES" sz="2400" b="1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Derechos</a:t>
            </a:r>
            <a:r>
              <a:rPr lang="es-ES" sz="2400" b="1" spc="-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4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400" b="1" spc="-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400" b="1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paso o </a:t>
            </a:r>
            <a:r>
              <a:rPr lang="es-ES" sz="2400" b="1" spc="-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Servidumbre</a:t>
            </a:r>
          </a:p>
          <a:p>
            <a:pPr marL="12700" algn="just">
              <a:spcBef>
                <a:spcPts val="100"/>
              </a:spcBef>
            </a:pPr>
            <a:endParaRPr lang="es-ES" sz="2400" b="1" spc="-35" dirty="0" smtClean="0">
              <a:latin typeface="Lucida Sans Unicode"/>
              <a:cs typeface="Lucida Sans Unicode"/>
            </a:endParaRPr>
          </a:p>
          <a:p>
            <a:pPr marL="12700" algn="just">
              <a:spcBef>
                <a:spcPts val="100"/>
              </a:spcBef>
            </a:pPr>
            <a:r>
              <a:rPr sz="2800" spc="-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terreno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pasan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7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67000" y="457200"/>
            <a:ext cx="65532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-30" dirty="0">
                <a:solidFill>
                  <a:srgbClr val="0070C0"/>
                </a:solidFill>
                <a:latin typeface="Lucida Sans Unicode"/>
                <a:cs typeface="Lucida Sans Unicode"/>
              </a:rPr>
              <a:t>Derechos</a:t>
            </a:r>
            <a:r>
              <a:rPr sz="3200" b="1" spc="-185" dirty="0">
                <a:solidFill>
                  <a:srgbClr val="0070C0"/>
                </a:solidFill>
                <a:latin typeface="Lucida Sans Unicode"/>
                <a:cs typeface="Lucida Sans Unicode"/>
              </a:rPr>
              <a:t> </a:t>
            </a:r>
            <a:r>
              <a:rPr sz="3200" b="1" spc="-15" dirty="0">
                <a:solidFill>
                  <a:srgbClr val="0070C0"/>
                </a:solidFill>
                <a:latin typeface="Lucida Sans Unicode"/>
                <a:cs typeface="Lucida Sans Unicode"/>
              </a:rPr>
              <a:t>de</a:t>
            </a:r>
            <a:r>
              <a:rPr sz="3200" b="1" spc="-185" dirty="0">
                <a:solidFill>
                  <a:srgbClr val="0070C0"/>
                </a:solidFill>
                <a:latin typeface="Lucida Sans Unicode"/>
                <a:cs typeface="Lucida Sans Unicode"/>
              </a:rPr>
              <a:t> </a:t>
            </a:r>
            <a:r>
              <a:rPr sz="3200" b="1" spc="-35" dirty="0" err="1" smtClean="0">
                <a:solidFill>
                  <a:srgbClr val="0070C0"/>
                </a:solidFill>
                <a:latin typeface="Lucida Sans Unicode"/>
                <a:cs typeface="Lucida Sans Unicode"/>
              </a:rPr>
              <a:t>paso</a:t>
            </a:r>
            <a:r>
              <a:rPr lang="es-ES" sz="3200" b="1" spc="-35" dirty="0" smtClean="0">
                <a:solidFill>
                  <a:srgbClr val="0070C0"/>
                </a:solidFill>
                <a:latin typeface="Lucida Sans Unicode"/>
                <a:cs typeface="Lucida Sans Unicode"/>
              </a:rPr>
              <a:t> o Servidumbre</a:t>
            </a:r>
            <a:endParaRPr sz="3200" b="1" dirty="0">
              <a:solidFill>
                <a:srgbClr val="0070C0"/>
              </a:solidFill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1000" y="962467"/>
            <a:ext cx="11582400" cy="5837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414020" algn="just">
              <a:spcBef>
                <a:spcPts val="100"/>
              </a:spcBef>
              <a:buSzPct val="142105"/>
              <a:tabLst>
                <a:tab pos="355600" algn="l"/>
                <a:tab pos="356235" algn="l"/>
              </a:tabLst>
            </a:pP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derechos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vía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terrenos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pasan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sz="2800" spc="-5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065" algn="just">
              <a:spcBef>
                <a:spcPts val="1510"/>
              </a:spcBef>
              <a:buSzPct val="200000"/>
              <a:tabLst>
                <a:tab pos="355600" algn="l"/>
                <a:tab pos="356235" algn="l"/>
              </a:tabLst>
            </a:pP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derechos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paso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proporcionan: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marR="178435" indent="-457200" algn="just">
              <a:spcBef>
                <a:spcPts val="760"/>
              </a:spcBef>
              <a:buSzPct val="142105"/>
              <a:buFont typeface="Wingdings" panose="05000000000000000000" pitchFamily="2" charset="2"/>
              <a:buChar char="§"/>
              <a:tabLst>
                <a:tab pos="355600" algn="l"/>
                <a:tab pos="356235" algn="l"/>
              </a:tabLst>
            </a:pP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Acceso 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construcción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inspecciones,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pruebas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mantenimiento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posteriores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-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-3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marR="178435" indent="-457200" algn="just">
              <a:spcBef>
                <a:spcPts val="760"/>
              </a:spcBef>
              <a:buSzPct val="142105"/>
              <a:buFont typeface="Wingdings" panose="05000000000000000000" pitchFamily="2" charset="2"/>
              <a:buChar char="§"/>
              <a:tabLst>
                <a:tab pos="355600" algn="l"/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marR="31750" indent="-457200" algn="just">
              <a:spcBef>
                <a:spcPts val="685"/>
              </a:spcBef>
              <a:buSzPct val="128571"/>
              <a:buFont typeface="Wingdings" panose="05000000000000000000" pitchFamily="2" charset="2"/>
              <a:buChar char="§"/>
              <a:tabLst>
                <a:tab pos="355600" algn="l"/>
                <a:tab pos="356235" algn="l"/>
              </a:tabLst>
            </a:pPr>
            <a:r>
              <a:rPr sz="2800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Acceso 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vegetación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(árboles, </a:t>
            </a: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maleza, etc.)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crece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debajo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evitar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crezca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dentro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 </a:t>
            </a:r>
            <a:r>
              <a:rPr sz="2800" spc="-6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provoque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cortocircuitos</a:t>
            </a:r>
            <a:r>
              <a:rPr sz="2800" spc="-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-4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marR="31750" indent="-457200" algn="just">
              <a:spcBef>
                <a:spcPts val="685"/>
              </a:spcBef>
              <a:buSzPct val="128571"/>
              <a:buFont typeface="Wingdings" panose="05000000000000000000" pitchFamily="2" charset="2"/>
              <a:buChar char="§"/>
              <a:tabLst>
                <a:tab pos="355600" algn="l"/>
                <a:tab pos="356235" algn="l"/>
              </a:tabLst>
            </a:pPr>
            <a:endParaRPr lang="es-ES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marR="5080" indent="-457200" algn="just">
              <a:spcBef>
                <a:spcPts val="590"/>
              </a:spcBef>
              <a:buSzPct val="150000"/>
              <a:buFont typeface="Wingdings" panose="05000000000000000000" pitchFamily="2" charset="2"/>
              <a:buChar char="§"/>
              <a:tabLst>
                <a:tab pos="355600" algn="l"/>
                <a:tab pos="356235" algn="l"/>
              </a:tabLst>
            </a:pPr>
            <a:r>
              <a:rPr sz="2800" spc="-2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0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derecho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paso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suficientemente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ancho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tener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-5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espacio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libre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adecuado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 y </a:t>
            </a:r>
            <a:r>
              <a:rPr sz="2800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árboles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edificios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encuentran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derecho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600" y="1597472"/>
            <a:ext cx="9143999" cy="42496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78939" y="5937569"/>
            <a:ext cx="36995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35" dirty="0">
                <a:latin typeface="Lucida Sans Unicode"/>
                <a:cs typeface="Lucida Sans Unicode"/>
              </a:rPr>
              <a:t>Antes</a:t>
            </a:r>
            <a:r>
              <a:rPr spc="-110" dirty="0">
                <a:latin typeface="Lucida Sans Unicode"/>
                <a:cs typeface="Lucida Sans Unicode"/>
              </a:rPr>
              <a:t> </a:t>
            </a:r>
            <a:r>
              <a:rPr spc="-25" dirty="0">
                <a:latin typeface="Lucida Sans Unicode"/>
                <a:cs typeface="Lucida Sans Unicode"/>
              </a:rPr>
              <a:t>del</a:t>
            </a:r>
            <a:r>
              <a:rPr spc="-105" dirty="0">
                <a:latin typeface="Lucida Sans Unicode"/>
                <a:cs typeface="Lucida Sans Unicode"/>
              </a:rPr>
              <a:t> </a:t>
            </a:r>
            <a:r>
              <a:rPr spc="-15" dirty="0">
                <a:latin typeface="Lucida Sans Unicode"/>
                <a:cs typeface="Lucida Sans Unicode"/>
              </a:rPr>
              <a:t>manejo</a:t>
            </a:r>
            <a:r>
              <a:rPr spc="-105" dirty="0">
                <a:latin typeface="Lucida Sans Unicode"/>
                <a:cs typeface="Lucida Sans Unicode"/>
              </a:rPr>
              <a:t> </a:t>
            </a:r>
            <a:r>
              <a:rPr spc="-10" dirty="0">
                <a:latin typeface="Lucida Sans Unicode"/>
                <a:cs typeface="Lucida Sans Unicode"/>
              </a:rPr>
              <a:t>de</a:t>
            </a:r>
            <a:r>
              <a:rPr spc="-105" dirty="0">
                <a:latin typeface="Lucida Sans Unicode"/>
                <a:cs typeface="Lucida Sans Unicode"/>
              </a:rPr>
              <a:t> </a:t>
            </a:r>
            <a:r>
              <a:rPr spc="-25" dirty="0">
                <a:latin typeface="Lucida Sans Unicode"/>
                <a:cs typeface="Lucida Sans Unicode"/>
              </a:rPr>
              <a:t>la</a:t>
            </a:r>
            <a:r>
              <a:rPr spc="-105" dirty="0">
                <a:latin typeface="Lucida Sans Unicode"/>
                <a:cs typeface="Lucida Sans Unicode"/>
              </a:rPr>
              <a:t> </a:t>
            </a:r>
            <a:r>
              <a:rPr spc="-20" dirty="0">
                <a:latin typeface="Lucida Sans Unicode"/>
                <a:cs typeface="Lucida Sans Unicode"/>
              </a:rPr>
              <a:t>vegetación</a:t>
            </a:r>
            <a:endParaRPr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70751" y="5993450"/>
            <a:ext cx="350012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-20" dirty="0">
                <a:latin typeface="Lucida Sans Unicode"/>
                <a:cs typeface="Lucida Sans Unicode"/>
              </a:rPr>
              <a:t>Después</a:t>
            </a:r>
            <a:r>
              <a:rPr sz="1500" spc="-90" dirty="0">
                <a:latin typeface="Lucida Sans Unicode"/>
                <a:cs typeface="Lucida Sans Unicode"/>
              </a:rPr>
              <a:t> </a:t>
            </a:r>
            <a:r>
              <a:rPr sz="1500" spc="-10" dirty="0">
                <a:latin typeface="Lucida Sans Unicode"/>
                <a:cs typeface="Lucida Sans Unicode"/>
              </a:rPr>
              <a:t>de</a:t>
            </a:r>
            <a:r>
              <a:rPr sz="1500" spc="-90" dirty="0">
                <a:latin typeface="Lucida Sans Unicode"/>
                <a:cs typeface="Lucida Sans Unicode"/>
              </a:rPr>
              <a:t> </a:t>
            </a:r>
            <a:r>
              <a:rPr sz="1500" spc="-20" dirty="0">
                <a:latin typeface="Lucida Sans Unicode"/>
                <a:cs typeface="Lucida Sans Unicode"/>
              </a:rPr>
              <a:t>la</a:t>
            </a:r>
            <a:r>
              <a:rPr sz="1500" spc="-90" dirty="0">
                <a:latin typeface="Lucida Sans Unicode"/>
                <a:cs typeface="Lucida Sans Unicode"/>
              </a:rPr>
              <a:t> </a:t>
            </a:r>
            <a:r>
              <a:rPr sz="1500" spc="-20" dirty="0">
                <a:latin typeface="Lucida Sans Unicode"/>
                <a:cs typeface="Lucida Sans Unicode"/>
              </a:rPr>
              <a:t>gestión</a:t>
            </a:r>
            <a:r>
              <a:rPr sz="1500" spc="-85" dirty="0">
                <a:latin typeface="Lucida Sans Unicode"/>
                <a:cs typeface="Lucida Sans Unicode"/>
              </a:rPr>
              <a:t> </a:t>
            </a:r>
            <a:r>
              <a:rPr sz="1500" spc="-10" dirty="0">
                <a:latin typeface="Lucida Sans Unicode"/>
                <a:cs typeface="Lucida Sans Unicode"/>
              </a:rPr>
              <a:t>de</a:t>
            </a:r>
            <a:r>
              <a:rPr sz="1500" spc="-90" dirty="0">
                <a:latin typeface="Lucida Sans Unicode"/>
                <a:cs typeface="Lucida Sans Unicode"/>
              </a:rPr>
              <a:t> </a:t>
            </a:r>
            <a:r>
              <a:rPr sz="1500" spc="-20" dirty="0">
                <a:latin typeface="Lucida Sans Unicode"/>
                <a:cs typeface="Lucida Sans Unicode"/>
              </a:rPr>
              <a:t>la</a:t>
            </a:r>
            <a:r>
              <a:rPr sz="1500" spc="-90" dirty="0">
                <a:latin typeface="Lucida Sans Unicode"/>
                <a:cs typeface="Lucida Sans Unicode"/>
              </a:rPr>
              <a:t> </a:t>
            </a:r>
            <a:r>
              <a:rPr sz="1500" spc="-15" dirty="0">
                <a:latin typeface="Lucida Sans Unicode"/>
                <a:cs typeface="Lucida Sans Unicode"/>
              </a:rPr>
              <a:t>vegetación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87953" y="6682043"/>
            <a:ext cx="1416050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50" b="1" spc="-5" dirty="0">
                <a:solidFill>
                  <a:srgbClr val="FFFFFF"/>
                </a:solidFill>
                <a:latin typeface="Tahoma"/>
                <a:cs typeface="Tahoma"/>
              </a:rPr>
              <a:t>Derechos</a:t>
            </a:r>
            <a:r>
              <a:rPr sz="125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25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spc="-5" dirty="0">
                <a:solidFill>
                  <a:srgbClr val="FFFFFF"/>
                </a:solidFill>
                <a:latin typeface="Tahoma"/>
                <a:cs typeface="Tahoma"/>
              </a:rPr>
              <a:t>paso</a:t>
            </a:r>
            <a:endParaRPr sz="1250">
              <a:latin typeface="Tahoma"/>
              <a:cs typeface="Tahoma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2974356" y="457200"/>
            <a:ext cx="59384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spc="-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Derechos</a:t>
            </a:r>
            <a:r>
              <a:rPr lang="es-ES" sz="2800" b="1" spc="-18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1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-18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3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paso o Servidumbre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62000" y="1524000"/>
            <a:ext cx="10820400" cy="31188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spcBef>
                <a:spcPts val="4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algn="just"/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Interconexión</a:t>
            </a:r>
            <a:r>
              <a:rPr sz="2800" b="1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sz="2800" b="1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endParaRPr lang="es-ES" sz="2800" b="1" spc="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algn="just"/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marR="5080" algn="just">
              <a:spcBef>
                <a:spcPts val="725"/>
              </a:spcBef>
            </a:pP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objetivo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principal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un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 es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proporcionar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múltiples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rutas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 </a:t>
            </a:r>
            <a:r>
              <a:rPr sz="2800" spc="-6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carga,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pierda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generación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dispara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2200" spc="-35" dirty="0">
                <a:latin typeface="Lucida Sans Unicode"/>
                <a:cs typeface="Lucida Sans Unicode"/>
              </a:rPr>
              <a:t>.</a:t>
            </a:r>
            <a:endParaRPr sz="2200" dirty="0">
              <a:latin typeface="Lucida Sans Unicode"/>
              <a:cs typeface="Lucida Sans Unicode"/>
            </a:endParaRPr>
          </a:p>
        </p:txBody>
      </p:sp>
      <p:sp>
        <p:nvSpPr>
          <p:cNvPr id="12" name="object 4"/>
          <p:cNvSpPr txBox="1"/>
          <p:nvPr/>
        </p:nvSpPr>
        <p:spPr>
          <a:xfrm>
            <a:off x="2819400" y="228600"/>
            <a:ext cx="6553200" cy="1020792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 algn="ctr">
              <a:spcBef>
                <a:spcPts val="780"/>
              </a:spcBef>
            </a:pPr>
            <a:r>
              <a:rPr sz="2600" b="1" spc="-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2600" b="1" spc="-1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600" b="1" spc="-1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600" b="1" spc="-1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600" b="1" spc="-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endParaRPr sz="26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ctr">
              <a:spcBef>
                <a:spcPts val="740"/>
              </a:spcBef>
            </a:pPr>
            <a:r>
              <a:rPr sz="2800" b="1" spc="-3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Componentes</a:t>
            </a:r>
            <a:r>
              <a:rPr sz="2800" b="1" spc="-17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1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b="1" spc="-16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Interconexiones</a:t>
            </a:r>
            <a:endParaRPr sz="28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10614" y="589407"/>
            <a:ext cx="9390786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400" b="1" spc="-3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Interconexión</a:t>
            </a:r>
            <a:r>
              <a:rPr sz="3400" b="1" spc="-19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400" b="1" spc="-1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3400" b="1" spc="-19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400" b="1" spc="-3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sz="3400" b="1" spc="-19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400" b="1" spc="-1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3400" b="1" spc="-19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400" b="1" spc="-6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endParaRPr sz="34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1584071"/>
            <a:ext cx="10820400" cy="5060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257175" algn="just">
              <a:spcBef>
                <a:spcPts val="100"/>
              </a:spcBef>
              <a:buSzPct val="150000"/>
              <a:tabLst>
                <a:tab pos="355600" algn="l"/>
                <a:tab pos="356235" algn="l"/>
              </a:tabLst>
            </a:pP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alto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diseñarse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6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modo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abre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(es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decir,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abren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interruptores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-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):</a:t>
            </a:r>
            <a:endParaRPr lang="es-ES" sz="2800" spc="-4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065" marR="257175" algn="just">
              <a:spcBef>
                <a:spcPts val="100"/>
              </a:spcBef>
              <a:buSzPct val="150000"/>
              <a:tabLst>
                <a:tab pos="355600" algn="l"/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12800" marR="50165" lvl="1" indent="-343535" algn="just">
              <a:spcBef>
                <a:spcPts val="800"/>
              </a:spcBef>
              <a:buSzPct val="125000"/>
              <a:buChar char="•"/>
              <a:tabLst>
                <a:tab pos="355600" algn="l"/>
                <a:tab pos="356235" algn="l"/>
              </a:tabLst>
            </a:pP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principales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plantas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generadoras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separan </a:t>
            </a:r>
            <a:r>
              <a:rPr sz="2800" spc="-7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resto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sistema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energía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</a:t>
            </a:r>
            <a:r>
              <a:rPr sz="2800" spc="-1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ocurre</a:t>
            </a:r>
            <a:r>
              <a:rPr sz="2800" spc="-1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inestabilidad del </a:t>
            </a:r>
            <a:r>
              <a:rPr sz="2800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sistema,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cortes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cascada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colapsos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-4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12800" marR="50165" lvl="1" indent="-343535" algn="just">
              <a:spcBef>
                <a:spcPts val="800"/>
              </a:spcBef>
              <a:buSzPct val="125000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12800" marR="5080" lvl="1" indent="-343535" algn="just">
              <a:spcBef>
                <a:spcPts val="660"/>
              </a:spcBef>
              <a:buSzPct val="142857"/>
              <a:buChar char="•"/>
              <a:tabLst>
                <a:tab pos="355600" algn="l"/>
                <a:tab pos="356235" algn="l"/>
              </a:tabLst>
            </a:pP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cliente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interrumpe. 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interrupción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importante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afectaría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muchos </a:t>
            </a:r>
            <a:r>
              <a:rPr sz="2800" spc="-6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clientes.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3600" y="609600"/>
            <a:ext cx="7848600" cy="54102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543488" y="6096000"/>
            <a:ext cx="21056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1" spc="10" dirty="0">
                <a:solidFill>
                  <a:srgbClr val="0070C0"/>
                </a:solidFill>
                <a:latin typeface="Tahoma"/>
                <a:cs typeface="Tahoma"/>
              </a:rPr>
              <a:t>Arreglo</a:t>
            </a:r>
            <a:r>
              <a:rPr sz="2000" b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000" b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0070C0"/>
                </a:solidFill>
                <a:latin typeface="Tahoma"/>
                <a:cs typeface="Tahoma"/>
              </a:rPr>
              <a:t>bucle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57600" y="214634"/>
            <a:ext cx="4724400" cy="595756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072318" y="6096000"/>
            <a:ext cx="3894964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pc="10" dirty="0">
                <a:solidFill>
                  <a:srgbClr val="0070C0"/>
                </a:solidFill>
                <a:latin typeface="Tahoma"/>
                <a:cs typeface="Tahoma"/>
              </a:rPr>
              <a:t>Arreglo</a:t>
            </a:r>
            <a:r>
              <a:rPr sz="2800" b="1" spc="-8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8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5" dirty="0">
                <a:solidFill>
                  <a:srgbClr val="0070C0"/>
                </a:solidFill>
                <a:latin typeface="Tahoma"/>
                <a:cs typeface="Tahoma"/>
              </a:rPr>
              <a:t>cuadrícula</a:t>
            </a:r>
            <a:endParaRPr sz="2800" dirty="0">
              <a:solidFill>
                <a:srgbClr val="0070C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31716" y="652908"/>
            <a:ext cx="5236083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b="1" spc="-5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3200" b="1" spc="-16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1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3200" b="1" spc="-16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3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endParaRPr sz="32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59941" y="1565020"/>
            <a:ext cx="6792595" cy="3642023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355600" indent="-342900">
              <a:spcBef>
                <a:spcPts val="840"/>
              </a:spcBef>
              <a:buSzPct val="114285"/>
              <a:buChar char="•"/>
              <a:tabLst>
                <a:tab pos="355600" algn="l"/>
              </a:tabLst>
            </a:pPr>
            <a:r>
              <a:rPr sz="2800" spc="-35" dirty="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Componentes</a:t>
            </a:r>
            <a:r>
              <a:rPr sz="2800" spc="-165" dirty="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5" dirty="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spc="-165" dirty="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Interconexiones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indent="-342900">
              <a:spcBef>
                <a:spcPts val="1450"/>
              </a:spcBef>
              <a:buSzPct val="123076"/>
              <a:buChar char="•"/>
              <a:tabLst>
                <a:tab pos="355600" algn="l"/>
              </a:tabLst>
            </a:pPr>
            <a:r>
              <a:rPr sz="2800" u="sng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Modelo</a:t>
            </a:r>
            <a:r>
              <a:rPr sz="2800" u="sng" spc="-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u="sng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eléctrico</a:t>
            </a:r>
            <a:endParaRPr sz="2800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indent="-342900">
              <a:spcBef>
                <a:spcPts val="1689"/>
              </a:spcBef>
              <a:buSzPct val="133333"/>
              <a:buChar char="•"/>
              <a:tabLst>
                <a:tab pos="355600" algn="l"/>
              </a:tabLst>
            </a:pP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Consideraciones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operativas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indent="-342900">
              <a:spcBef>
                <a:spcPts val="2225"/>
              </a:spcBef>
              <a:buSzPct val="168421"/>
              <a:buChar char="•"/>
              <a:tabLst>
                <a:tab pos="355600" algn="l"/>
              </a:tabLst>
            </a:pP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Restauración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circuitos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indent="-342900">
              <a:spcBef>
                <a:spcPts val="2035"/>
              </a:spcBef>
              <a:buSzPct val="145454"/>
              <a:buChar char="•"/>
              <a:tabLst>
                <a:tab pos="355600" algn="l"/>
              </a:tabLst>
            </a:pPr>
            <a:r>
              <a:rPr sz="2800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alto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00400" y="389879"/>
            <a:ext cx="5712461" cy="1217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30000"/>
              </a:lnSpc>
              <a:spcBef>
                <a:spcPts val="100"/>
              </a:spcBef>
            </a:pPr>
            <a:r>
              <a:rPr sz="3200" b="1" spc="-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3200" b="1" spc="-1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1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3200" b="1" spc="-1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 </a:t>
            </a:r>
            <a:r>
              <a:rPr sz="3200" b="1" spc="-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Modelo</a:t>
            </a:r>
            <a:r>
              <a:rPr sz="3200" b="1" spc="-16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4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981200" y="2133600"/>
            <a:ext cx="6400800" cy="2250616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355600" indent="-342900" algn="just">
              <a:spcBef>
                <a:spcPts val="810"/>
              </a:spcBef>
              <a:buSzPct val="128000"/>
              <a:buChar char="•"/>
              <a:tabLst>
                <a:tab pos="355600" algn="l"/>
              </a:tabLst>
            </a:pPr>
            <a:r>
              <a:rPr sz="2800" spc="-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</a:t>
            </a:r>
            <a:endParaRPr lang="es-ES" sz="2800" spc="-4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indent="-342900" algn="just">
              <a:spcBef>
                <a:spcPts val="810"/>
              </a:spcBef>
              <a:buSzPct val="128000"/>
              <a:buChar char="•"/>
              <a:tabLst>
                <a:tab pos="355600" algn="l"/>
              </a:tabLst>
            </a:pPr>
            <a:r>
              <a:rPr sz="2800" spc="-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</a:t>
            </a:r>
            <a:r>
              <a:rPr sz="2800" spc="-8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reactiva</a:t>
            </a:r>
            <a:endParaRPr lang="es-ES" sz="2800" spc="-1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indent="-342900" algn="just">
              <a:spcBef>
                <a:spcPts val="810"/>
              </a:spcBef>
              <a:buSzPct val="128000"/>
              <a:buChar char="•"/>
              <a:tabLst>
                <a:tab pos="355600" algn="l"/>
              </a:tabLst>
            </a:pPr>
            <a:r>
              <a:rPr sz="2800" spc="-4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</a:t>
            </a:r>
            <a:r>
              <a:rPr sz="2800" spc="-13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indent="-342900" algn="just">
              <a:spcBef>
                <a:spcPts val="1650"/>
              </a:spcBef>
              <a:buSzPct val="128000"/>
              <a:buChar char="•"/>
              <a:tabLst>
                <a:tab pos="355600" algn="l"/>
              </a:tabLst>
            </a:pP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48000" y="226055"/>
            <a:ext cx="6245861" cy="11331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30000"/>
              </a:lnSpc>
              <a:spcBef>
                <a:spcPts val="100"/>
              </a:spcBef>
            </a:pPr>
            <a:r>
              <a:rPr sz="2800" b="1" spc="-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2800" b="1" spc="-1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-1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 </a:t>
            </a:r>
            <a:r>
              <a:rPr sz="2800" b="1" spc="-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Modelo</a:t>
            </a:r>
            <a:r>
              <a:rPr sz="2800" b="1" spc="-16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4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eléctrico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685800" y="1367537"/>
            <a:ext cx="10820400" cy="30190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 marR="5080" algn="just">
              <a:lnSpc>
                <a:spcPct val="115199"/>
              </a:lnSpc>
              <a:spcBef>
                <a:spcPts val="100"/>
              </a:spcBef>
            </a:pPr>
            <a:r>
              <a:rPr sz="2500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Resistencia,</a:t>
            </a:r>
            <a:r>
              <a:rPr sz="2500" spc="-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5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</a:t>
            </a:r>
            <a:r>
              <a:rPr sz="2500" spc="-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5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500" spc="-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5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Capacitancia</a:t>
            </a:r>
            <a:r>
              <a:rPr sz="25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5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relativas</a:t>
            </a:r>
            <a:r>
              <a:rPr sz="2500" spc="-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5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500" spc="-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sz="2500" spc="-7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5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500" spc="-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5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5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5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transmisión.</a:t>
            </a:r>
            <a:endParaRPr sz="2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45" algn="just">
              <a:spcBef>
                <a:spcPts val="10"/>
              </a:spcBef>
            </a:pPr>
            <a:endParaRPr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" marR="307975" algn="just">
              <a:lnSpc>
                <a:spcPct val="131000"/>
              </a:lnSpc>
              <a:spcBef>
                <a:spcPts val="5"/>
              </a:spcBef>
            </a:pPr>
            <a:r>
              <a:rPr sz="22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</a:t>
            </a:r>
            <a:r>
              <a:rPr sz="22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determinar </a:t>
            </a:r>
            <a:r>
              <a:rPr sz="22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diseño </a:t>
            </a:r>
            <a:r>
              <a:rPr sz="22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sz="22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 </a:t>
            </a:r>
            <a:r>
              <a:rPr sz="22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2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 y </a:t>
            </a:r>
            <a:r>
              <a:rPr sz="22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2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realizar</a:t>
            </a:r>
            <a:r>
              <a:rPr sz="22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2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otras</a:t>
            </a:r>
            <a:r>
              <a:rPr sz="22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2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funciones</a:t>
            </a:r>
            <a:r>
              <a:rPr sz="22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2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2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2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análisis,</a:t>
            </a:r>
            <a:r>
              <a:rPr sz="22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200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2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2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ingenieros</a:t>
            </a:r>
            <a:r>
              <a:rPr sz="22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2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modelan </a:t>
            </a:r>
            <a:r>
              <a:rPr sz="2200" spc="-6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2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2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2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2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2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2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22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2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2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2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2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2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siguiente</a:t>
            </a:r>
            <a:r>
              <a:rPr sz="22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2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manera</a:t>
            </a:r>
            <a:r>
              <a:rPr sz="2200" spc="-1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s-ES" sz="2200" spc="-1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" marR="307975" algn="just">
              <a:lnSpc>
                <a:spcPct val="131000"/>
              </a:lnSpc>
              <a:spcBef>
                <a:spcPts val="5"/>
              </a:spcBef>
            </a:pPr>
            <a:endParaRPr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60730" marR="803275" indent="-287020" algn="just">
              <a:lnSpc>
                <a:spcPct val="110800"/>
              </a:lnSpc>
              <a:spcBef>
                <a:spcPts val="185"/>
              </a:spcBef>
              <a:buSzPct val="133333"/>
              <a:buChar char="–"/>
              <a:tabLst>
                <a:tab pos="761365" algn="l"/>
              </a:tabLst>
            </a:pPr>
            <a:r>
              <a:rPr sz="21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1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1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</a:t>
            </a:r>
            <a:r>
              <a:rPr sz="21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100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(R)</a:t>
            </a:r>
            <a:r>
              <a:rPr sz="21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1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1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1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1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sz="21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1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inductiva</a:t>
            </a:r>
            <a:r>
              <a:rPr sz="21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100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(X</a:t>
            </a:r>
            <a:r>
              <a:rPr sz="1400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sz="2100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sz="21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100" spc="-6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1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series</a:t>
            </a:r>
            <a:endParaRPr sz="2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60730" indent="-287020" algn="just">
              <a:spcBef>
                <a:spcPts val="480"/>
              </a:spcBef>
              <a:buSzPct val="147368"/>
              <a:buChar char="–"/>
              <a:tabLst>
                <a:tab pos="761365" algn="l"/>
              </a:tabLst>
            </a:pPr>
            <a:r>
              <a:rPr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capacitiva</a:t>
            </a:r>
            <a:r>
              <a:rPr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(X</a:t>
            </a:r>
            <a:r>
              <a:rPr sz="125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derivación</a:t>
            </a:r>
            <a:endParaRPr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200" y="2209800"/>
            <a:ext cx="6400800" cy="28194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001884" y="914400"/>
            <a:ext cx="511784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800" b="1" spc="10" dirty="0">
                <a:solidFill>
                  <a:srgbClr val="0070C0"/>
                </a:solidFill>
                <a:latin typeface="Tahoma"/>
                <a:cs typeface="Tahoma"/>
              </a:rPr>
              <a:t>Modelo</a:t>
            </a:r>
            <a:r>
              <a:rPr sz="2800" b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0070C0"/>
                </a:solidFill>
                <a:latin typeface="Tahoma"/>
                <a:cs typeface="Tahoma"/>
              </a:rPr>
              <a:t>eléctrico</a:t>
            </a:r>
            <a:endParaRPr sz="2800" dirty="0">
              <a:solidFill>
                <a:srgbClr val="0070C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4800" y="1481019"/>
            <a:ext cx="3733800" cy="164318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33400" y="2255959"/>
            <a:ext cx="10744199" cy="30241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20" dirty="0">
                <a:latin typeface="Tahoma"/>
                <a:cs typeface="Tahoma"/>
              </a:rPr>
              <a:t>Resistencia</a:t>
            </a:r>
            <a:endParaRPr sz="2400" dirty="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4400" dirty="0">
              <a:latin typeface="Tahoma"/>
              <a:cs typeface="Tahoma"/>
            </a:endParaRPr>
          </a:p>
          <a:p>
            <a:pPr marL="12700" marR="5080">
              <a:lnSpc>
                <a:spcPct val="152400"/>
              </a:lnSpc>
            </a:pPr>
            <a:r>
              <a:rPr sz="2100" spc="-5" dirty="0">
                <a:latin typeface="Lucida Sans Unicode"/>
                <a:cs typeface="Lucida Sans Unicode"/>
              </a:rPr>
              <a:t>La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30" dirty="0">
                <a:latin typeface="Lucida Sans Unicode"/>
                <a:cs typeface="Lucida Sans Unicode"/>
              </a:rPr>
              <a:t>resistencia</a:t>
            </a:r>
            <a:r>
              <a:rPr sz="2100" spc="-114" dirty="0">
                <a:latin typeface="Lucida Sans Unicode"/>
                <a:cs typeface="Lucida Sans Unicode"/>
              </a:rPr>
              <a:t> </a:t>
            </a:r>
            <a:r>
              <a:rPr sz="2100" spc="-30" dirty="0">
                <a:latin typeface="Lucida Sans Unicode"/>
                <a:cs typeface="Lucida Sans Unicode"/>
              </a:rPr>
              <a:t>es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la</a:t>
            </a:r>
            <a:r>
              <a:rPr sz="2100" spc="-114" dirty="0">
                <a:latin typeface="Lucida Sans Unicode"/>
                <a:cs typeface="Lucida Sans Unicode"/>
              </a:rPr>
              <a:t> </a:t>
            </a:r>
            <a:r>
              <a:rPr sz="2100" spc="-20" dirty="0">
                <a:latin typeface="Lucida Sans Unicode"/>
                <a:cs typeface="Lucida Sans Unicode"/>
              </a:rPr>
              <a:t>propiedad</a:t>
            </a:r>
            <a:r>
              <a:rPr sz="2100" spc="-114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de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un</a:t>
            </a:r>
            <a:r>
              <a:rPr sz="2100" spc="-114" dirty="0">
                <a:latin typeface="Lucida Sans Unicode"/>
                <a:cs typeface="Lucida Sans Unicode"/>
              </a:rPr>
              <a:t> </a:t>
            </a:r>
            <a:r>
              <a:rPr sz="2100" spc="-15" dirty="0">
                <a:latin typeface="Lucida Sans Unicode"/>
                <a:cs typeface="Lucida Sans Unicode"/>
              </a:rPr>
              <a:t>material</a:t>
            </a:r>
            <a:r>
              <a:rPr sz="2100" spc="-114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que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30" dirty="0">
                <a:latin typeface="Lucida Sans Unicode"/>
                <a:cs typeface="Lucida Sans Unicode"/>
              </a:rPr>
              <a:t>se</a:t>
            </a:r>
            <a:r>
              <a:rPr sz="2100" spc="-114" dirty="0">
                <a:latin typeface="Lucida Sans Unicode"/>
                <a:cs typeface="Lucida Sans Unicode"/>
              </a:rPr>
              <a:t> </a:t>
            </a:r>
            <a:r>
              <a:rPr sz="2100" spc="-15" dirty="0">
                <a:latin typeface="Lucida Sans Unicode"/>
                <a:cs typeface="Lucida Sans Unicode"/>
              </a:rPr>
              <a:t>opone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15" dirty="0">
                <a:latin typeface="Lucida Sans Unicode"/>
                <a:cs typeface="Lucida Sans Unicode"/>
              </a:rPr>
              <a:t>a</a:t>
            </a:r>
            <a:r>
              <a:rPr sz="2100" spc="-114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la </a:t>
            </a:r>
            <a:r>
              <a:rPr sz="2100" spc="-650" dirty="0">
                <a:latin typeface="Lucida Sans Unicode"/>
                <a:cs typeface="Lucida Sans Unicode"/>
              </a:rPr>
              <a:t> </a:t>
            </a:r>
            <a:r>
              <a:rPr sz="2100" spc="-20" dirty="0">
                <a:latin typeface="Lucida Sans Unicode"/>
                <a:cs typeface="Lucida Sans Unicode"/>
              </a:rPr>
              <a:t>corriente </a:t>
            </a:r>
            <a:r>
              <a:rPr sz="2100" spc="-30" dirty="0">
                <a:latin typeface="Lucida Sans Unicode"/>
                <a:cs typeface="Lucida Sans Unicode"/>
              </a:rPr>
              <a:t>convirtiendo </a:t>
            </a:r>
            <a:r>
              <a:rPr sz="2100" spc="-25" dirty="0">
                <a:latin typeface="Lucida Sans Unicode"/>
                <a:cs typeface="Lucida Sans Unicode"/>
              </a:rPr>
              <a:t>la </a:t>
            </a:r>
            <a:r>
              <a:rPr sz="2100" spc="-5" dirty="0">
                <a:latin typeface="Lucida Sans Unicode"/>
                <a:cs typeface="Lucida Sans Unicode"/>
              </a:rPr>
              <a:t>energía </a:t>
            </a:r>
            <a:r>
              <a:rPr sz="2100" spc="-30" dirty="0">
                <a:latin typeface="Lucida Sans Unicode"/>
                <a:cs typeface="Lucida Sans Unicode"/>
              </a:rPr>
              <a:t>eléctrica </a:t>
            </a:r>
            <a:r>
              <a:rPr sz="2100" dirty="0">
                <a:latin typeface="Lucida Sans Unicode"/>
                <a:cs typeface="Lucida Sans Unicode"/>
              </a:rPr>
              <a:t>en </a:t>
            </a:r>
            <a:r>
              <a:rPr sz="2100" spc="-30" dirty="0">
                <a:latin typeface="Lucida Sans Unicode"/>
                <a:cs typeface="Lucida Sans Unicode"/>
              </a:rPr>
              <a:t>calor y </a:t>
            </a:r>
            <a:r>
              <a:rPr sz="2100" spc="-10" dirty="0">
                <a:latin typeface="Lucida Sans Unicode"/>
                <a:cs typeface="Lucida Sans Unicode"/>
              </a:rPr>
              <a:t>que </a:t>
            </a:r>
            <a:r>
              <a:rPr sz="2100" spc="-30" dirty="0">
                <a:latin typeface="Lucida Sans Unicode"/>
                <a:cs typeface="Lucida Sans Unicode"/>
              </a:rPr>
              <a:t>se </a:t>
            </a:r>
            <a:r>
              <a:rPr sz="2100" spc="-25" dirty="0">
                <a:latin typeface="Lucida Sans Unicode"/>
                <a:cs typeface="Lucida Sans Unicode"/>
              </a:rPr>
              <a:t> </a:t>
            </a:r>
            <a:r>
              <a:rPr sz="2100" spc="-20" dirty="0">
                <a:latin typeface="Lucida Sans Unicode"/>
                <a:cs typeface="Lucida Sans Unicode"/>
              </a:rPr>
              <a:t>producen </a:t>
            </a:r>
            <a:r>
              <a:rPr sz="2100" spc="-25" dirty="0">
                <a:latin typeface="Lucida Sans Unicode"/>
                <a:cs typeface="Lucida Sans Unicode"/>
              </a:rPr>
              <a:t>pérdidas </a:t>
            </a:r>
            <a:r>
              <a:rPr sz="2100" spc="-10" dirty="0">
                <a:latin typeface="Lucida Sans Unicode"/>
                <a:cs typeface="Lucida Sans Unicode"/>
              </a:rPr>
              <a:t>de </a:t>
            </a:r>
            <a:r>
              <a:rPr lang="es-ES" sz="2100" spc="-25" dirty="0" smtClean="0">
                <a:latin typeface="Lucida Sans Unicode"/>
                <a:cs typeface="Lucida Sans Unicode"/>
              </a:rPr>
              <a:t>potencia activa</a:t>
            </a:r>
            <a:r>
              <a:rPr sz="2100" spc="-10" dirty="0" smtClean="0">
                <a:latin typeface="Lucida Sans Unicode"/>
                <a:cs typeface="Lucida Sans Unicode"/>
              </a:rPr>
              <a:t> </a:t>
            </a:r>
            <a:r>
              <a:rPr sz="2100" spc="-40" dirty="0">
                <a:latin typeface="Lucida Sans Unicode"/>
                <a:cs typeface="Lucida Sans Unicode"/>
              </a:rPr>
              <a:t>(vatios) </a:t>
            </a:r>
            <a:r>
              <a:rPr sz="2100" spc="-30" dirty="0">
                <a:latin typeface="Lucida Sans Unicode"/>
                <a:cs typeface="Lucida Sans Unicode"/>
              </a:rPr>
              <a:t>debido </a:t>
            </a:r>
            <a:r>
              <a:rPr sz="2100" spc="15" dirty="0">
                <a:latin typeface="Lucida Sans Unicode"/>
                <a:cs typeface="Lucida Sans Unicode"/>
              </a:rPr>
              <a:t>a </a:t>
            </a:r>
            <a:r>
              <a:rPr sz="2100" spc="10" dirty="0">
                <a:latin typeface="Lucida Sans Unicode"/>
                <a:cs typeface="Lucida Sans Unicode"/>
              </a:rPr>
              <a:t>I</a:t>
            </a:r>
            <a:r>
              <a:rPr sz="1350" spc="10" dirty="0">
                <a:latin typeface="Lucida Sans Unicode"/>
                <a:cs typeface="Lucida Sans Unicode"/>
              </a:rPr>
              <a:t>2 </a:t>
            </a:r>
            <a:r>
              <a:rPr sz="1350" spc="15" dirty="0">
                <a:latin typeface="Lucida Sans Unicode"/>
                <a:cs typeface="Lucida Sans Unicode"/>
              </a:rPr>
              <a:t> </a:t>
            </a:r>
            <a:r>
              <a:rPr sz="2100" spc="-35" dirty="0">
                <a:latin typeface="Lucida Sans Unicode"/>
                <a:cs typeface="Lucida Sans Unicode"/>
              </a:rPr>
              <a:t>calefacción</a:t>
            </a:r>
            <a:r>
              <a:rPr sz="2100" spc="-114" dirty="0">
                <a:latin typeface="Lucida Sans Unicode"/>
                <a:cs typeface="Lucida Sans Unicode"/>
              </a:rPr>
              <a:t> </a:t>
            </a:r>
            <a:r>
              <a:rPr sz="2100" spc="-65" dirty="0">
                <a:latin typeface="Lucida Sans Unicode"/>
                <a:cs typeface="Lucida Sans Unicode"/>
              </a:rPr>
              <a:t>R.</a:t>
            </a:r>
            <a:r>
              <a:rPr sz="2100" spc="-114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La</a:t>
            </a:r>
            <a:r>
              <a:rPr sz="2100" spc="-114" dirty="0">
                <a:latin typeface="Lucida Sans Unicode"/>
                <a:cs typeface="Lucida Sans Unicode"/>
              </a:rPr>
              <a:t> </a:t>
            </a:r>
            <a:r>
              <a:rPr sz="2100" spc="-30" dirty="0">
                <a:latin typeface="Lucida Sans Unicode"/>
                <a:cs typeface="Lucida Sans Unicode"/>
              </a:rPr>
              <a:t>resistencia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de</a:t>
            </a:r>
            <a:r>
              <a:rPr sz="2100" spc="-114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una</a:t>
            </a:r>
            <a:r>
              <a:rPr sz="2100" spc="-114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línea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de</a:t>
            </a:r>
            <a:r>
              <a:rPr sz="2100" spc="-114" dirty="0">
                <a:latin typeface="Lucida Sans Unicode"/>
                <a:cs typeface="Lucida Sans Unicode"/>
              </a:rPr>
              <a:t> </a:t>
            </a:r>
            <a:r>
              <a:rPr sz="2100" spc="-30" dirty="0">
                <a:latin typeface="Lucida Sans Unicode"/>
                <a:cs typeface="Lucida Sans Unicode"/>
              </a:rPr>
              <a:t>transmisión</a:t>
            </a:r>
            <a:r>
              <a:rPr sz="2100" spc="-114" dirty="0">
                <a:latin typeface="Lucida Sans Unicode"/>
                <a:cs typeface="Lucida Sans Unicode"/>
              </a:rPr>
              <a:t> </a:t>
            </a:r>
            <a:r>
              <a:rPr sz="2100" spc="-30" dirty="0">
                <a:latin typeface="Lucida Sans Unicode"/>
                <a:cs typeface="Lucida Sans Unicode"/>
              </a:rPr>
              <a:t>es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una </a:t>
            </a:r>
            <a:r>
              <a:rPr sz="2100" spc="-650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causa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15" dirty="0">
                <a:latin typeface="Lucida Sans Unicode"/>
                <a:cs typeface="Lucida Sans Unicode"/>
              </a:rPr>
              <a:t>importante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de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20" dirty="0">
                <a:latin typeface="Lucida Sans Unicode"/>
                <a:cs typeface="Lucida Sans Unicode"/>
              </a:rPr>
              <a:t>pérdida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de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20" dirty="0">
                <a:latin typeface="Lucida Sans Unicode"/>
                <a:cs typeface="Lucida Sans Unicode"/>
              </a:rPr>
              <a:t>energía.</a:t>
            </a:r>
            <a:endParaRPr sz="2100" dirty="0">
              <a:latin typeface="Lucida Sans Unicode"/>
              <a:cs typeface="Lucida Sans Unicode"/>
            </a:endParaRPr>
          </a:p>
        </p:txBody>
      </p:sp>
      <p:sp>
        <p:nvSpPr>
          <p:cNvPr id="14" name="object 4"/>
          <p:cNvSpPr txBox="1">
            <a:spLocks noGrp="1"/>
          </p:cNvSpPr>
          <p:nvPr>
            <p:ph type="title"/>
          </p:nvPr>
        </p:nvSpPr>
        <p:spPr>
          <a:xfrm>
            <a:off x="3200400" y="389879"/>
            <a:ext cx="5712461" cy="1217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30000"/>
              </a:lnSpc>
              <a:spcBef>
                <a:spcPts val="100"/>
              </a:spcBef>
            </a:pPr>
            <a:r>
              <a:rPr sz="3200" b="1" spc="-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3200" b="1" spc="-1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1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3200" b="1" spc="-1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 </a:t>
            </a:r>
            <a:r>
              <a:rPr sz="3200" b="1" spc="-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Modelo</a:t>
            </a:r>
            <a:r>
              <a:rPr sz="3200" b="1" spc="-16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4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eléctrico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10599" y="838200"/>
            <a:ext cx="2741201" cy="134222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68772" y="1714797"/>
            <a:ext cx="38862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pc="-10" dirty="0">
                <a:latin typeface="Tahoma"/>
                <a:cs typeface="Tahoma"/>
              </a:rPr>
              <a:t>Resistencia</a:t>
            </a:r>
            <a:r>
              <a:rPr sz="2800" b="1" spc="-70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reactiva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2509" y="2382128"/>
            <a:ext cx="11082314" cy="4070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nombre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oposición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-5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provocan </a:t>
            </a:r>
            <a:r>
              <a:rPr sz="2800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capacitores y </a:t>
            </a:r>
            <a:r>
              <a:rPr sz="2800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inductores y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también </a:t>
            </a:r>
            <a:r>
              <a:rPr sz="2800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existen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reactiva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(I2X)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circula</a:t>
            </a:r>
            <a:r>
              <a:rPr sz="2800" spc="-11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-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-2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10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100330" indent="-342900" algn="just">
              <a:spcBef>
                <a:spcPts val="605"/>
              </a:spcBef>
              <a:buSzPct val="158823"/>
              <a:buChar char="•"/>
              <a:tabLst>
                <a:tab pos="354965" algn="l"/>
                <a:tab pos="355600" algn="l"/>
              </a:tabLst>
            </a:pP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inductores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producen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inductiva.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efecto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reactancia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inductiva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retrasa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respecto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111760" indent="-342900" algn="just">
              <a:spcBef>
                <a:spcPts val="705"/>
              </a:spcBef>
              <a:buSzPct val="135000"/>
              <a:buChar char="•"/>
              <a:tabLst>
                <a:tab pos="354965" algn="l"/>
                <a:tab pos="355600" algn="l"/>
              </a:tabLst>
            </a:pP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capacitores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producen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capacitiva.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efecto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6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capacitiva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adelanta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object 4"/>
          <p:cNvSpPr txBox="1">
            <a:spLocks noGrp="1"/>
          </p:cNvSpPr>
          <p:nvPr>
            <p:ph type="title"/>
          </p:nvPr>
        </p:nvSpPr>
        <p:spPr>
          <a:xfrm>
            <a:off x="3200400" y="389879"/>
            <a:ext cx="5712461" cy="1217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30000"/>
              </a:lnSpc>
              <a:spcBef>
                <a:spcPts val="100"/>
              </a:spcBef>
            </a:pPr>
            <a:r>
              <a:rPr sz="3200" b="1" spc="-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3200" b="1" spc="-1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1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3200" b="1" spc="-1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 </a:t>
            </a:r>
            <a:r>
              <a:rPr sz="3200" b="1" spc="-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Modelo</a:t>
            </a:r>
            <a:r>
              <a:rPr sz="3200" b="1" spc="-16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4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eléctrico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34638" y="3733800"/>
            <a:ext cx="4443983" cy="288036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950958" y="2514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75" dirty="0">
                <a:solidFill>
                  <a:srgbClr val="4D514C"/>
                </a:solidFill>
                <a:latin typeface="Lucida Sans Unicode"/>
                <a:cs typeface="Lucida Sans Unicode"/>
              </a:rPr>
              <a:t>41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02739" y="1097915"/>
            <a:ext cx="166306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Resistencia</a:t>
            </a:r>
            <a:r>
              <a:rPr sz="1400" spc="-8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Lucida Sans Unicode"/>
                <a:cs typeface="Lucida Sans Unicode"/>
              </a:rPr>
              <a:t>reactiva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xfrm>
            <a:off x="381000" y="762000"/>
            <a:ext cx="11201400" cy="3137696"/>
          </a:xfrm>
          <a:prstGeom prst="rect">
            <a:avLst/>
          </a:prstGeom>
        </p:spPr>
        <p:txBody>
          <a:bodyPr vert="horz" wrap="square" lIns="0" tIns="521631" rIns="0" bIns="0" rtlCol="0">
            <a:spAutoFit/>
          </a:bodyPr>
          <a:lstStyle/>
          <a:p>
            <a:pPr marL="17145" marR="5080" algn="just">
              <a:spcBef>
                <a:spcPts val="100"/>
              </a:spcBef>
            </a:pP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</a:t>
            </a:r>
            <a:r>
              <a:rPr lang="es-ES" sz="2800" b="1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reactiva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" marR="5080" algn="just">
              <a:spcBef>
                <a:spcPts val="100"/>
              </a:spcBef>
            </a:pPr>
            <a:endParaRPr lang="es-ES" sz="2800" spc="3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" marR="5080" algn="just">
              <a:spcBef>
                <a:spcPts val="100"/>
              </a:spcBef>
            </a:pPr>
            <a:r>
              <a:rPr sz="2800" spc="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11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menos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millas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largo,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efecto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capacitancia es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muy pequeño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generalmente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desprecia.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embargo,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largas,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capacitancia se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vuelve cada 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vez 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importante.</a:t>
            </a:r>
          </a:p>
        </p:txBody>
      </p:sp>
      <p:sp>
        <p:nvSpPr>
          <p:cNvPr id="16" name="object 4"/>
          <p:cNvSpPr txBox="1">
            <a:spLocks noGrp="1"/>
          </p:cNvSpPr>
          <p:nvPr>
            <p:ph type="title"/>
          </p:nvPr>
        </p:nvSpPr>
        <p:spPr>
          <a:xfrm>
            <a:off x="3200398" y="393639"/>
            <a:ext cx="5712461" cy="1217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30000"/>
              </a:lnSpc>
              <a:spcBef>
                <a:spcPts val="100"/>
              </a:spcBef>
            </a:pPr>
            <a:r>
              <a:rPr sz="3200" b="1" spc="-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3200" b="1" spc="-1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1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3200" b="1" spc="-1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 </a:t>
            </a:r>
            <a:r>
              <a:rPr sz="3200" b="1" spc="-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Modelo</a:t>
            </a:r>
            <a:r>
              <a:rPr sz="3200" b="1" spc="-16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4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eléctrico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33400" y="998571"/>
            <a:ext cx="10820400" cy="5642570"/>
          </a:xfrm>
          <a:prstGeom prst="rect">
            <a:avLst/>
          </a:prstGeom>
        </p:spPr>
        <p:txBody>
          <a:bodyPr vert="horz" wrap="square" lIns="0" tIns="137160" rIns="0" bIns="0" rtlCol="0">
            <a:spAutoFit/>
          </a:bodyPr>
          <a:lstStyle/>
          <a:p>
            <a:pPr marL="12700" algn="just">
              <a:spcBef>
                <a:spcPts val="1080"/>
              </a:spcBef>
            </a:pP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b="1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456565" algn="just">
              <a:spcBef>
                <a:spcPts val="685"/>
              </a:spcBef>
            </a:pP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Colocar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alterno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una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 de </a:t>
            </a: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conductores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aumente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disminuya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medida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disminuye</a:t>
            </a:r>
            <a:r>
              <a:rPr sz="2800" spc="-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-3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456565" algn="just">
              <a:spcBef>
                <a:spcPts val="68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220345" algn="just">
              <a:spcBef>
                <a:spcPts val="585"/>
              </a:spcBef>
            </a:pPr>
            <a:r>
              <a:rPr sz="2800" b="1" i="1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b="1" i="1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1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lang="es-ES" sz="2800" b="1" i="1" spc="1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114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3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circula</a:t>
            </a:r>
            <a:r>
              <a:rPr sz="2800" spc="-11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debido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 </a:t>
            </a:r>
            <a:r>
              <a:rPr sz="2800" spc="-6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descarga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alterna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debido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alterno.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732790" algn="just">
              <a:spcBef>
                <a:spcPts val="5"/>
              </a:spcBef>
            </a:pP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Incluso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 </a:t>
            </a:r>
            <a:r>
              <a:rPr sz="2800" spc="-6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abierto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extremo,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circula</a:t>
            </a:r>
            <a:r>
              <a:rPr sz="2800" spc="-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2900" algn="just">
              <a:spcBef>
                <a:spcPts val="645"/>
              </a:spcBef>
              <a:buSzPct val="135000"/>
              <a:buChar char="•"/>
              <a:tabLst>
                <a:tab pos="355600" algn="l"/>
              </a:tabLst>
            </a:pP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parámetros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(resistencia,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capacitancia)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-6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combinan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formar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impedancia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total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(Z)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bastante </a:t>
            </a:r>
            <a:r>
              <a:rPr sz="2800" spc="-6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dada.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object 4"/>
          <p:cNvSpPr txBox="1">
            <a:spLocks noGrp="1"/>
          </p:cNvSpPr>
          <p:nvPr>
            <p:ph type="title"/>
          </p:nvPr>
        </p:nvSpPr>
        <p:spPr>
          <a:xfrm>
            <a:off x="3200400" y="389879"/>
            <a:ext cx="5712461" cy="1217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30000"/>
              </a:lnSpc>
              <a:spcBef>
                <a:spcPts val="100"/>
              </a:spcBef>
            </a:pPr>
            <a:r>
              <a:rPr sz="3200" b="1" spc="-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3200" b="1" spc="-1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1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3200" b="1" spc="-1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 </a:t>
            </a:r>
            <a:r>
              <a:rPr sz="3200" b="1" spc="-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Modelo</a:t>
            </a:r>
            <a:r>
              <a:rPr sz="3200" b="1" spc="-16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4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eléctrico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08328" y="2209800"/>
            <a:ext cx="10896600" cy="2893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spcBef>
                <a:spcPts val="1975"/>
              </a:spcBef>
            </a:pPr>
            <a:r>
              <a:rPr lang="es-ES" sz="2800" spc="3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u</a:t>
            </a:r>
            <a:r>
              <a:rPr sz="2800" spc="3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</a:t>
            </a:r>
            <a:r>
              <a:rPr sz="2800" spc="-12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2800" spc="-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la </a:t>
            </a:r>
            <a:r>
              <a:rPr sz="2800" spc="-40" dirty="0" err="1" smtClean="0">
                <a:solidFill>
                  <a:srgbClr val="B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impedancia</a:t>
            </a:r>
            <a:r>
              <a:rPr sz="2800" spc="-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-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 err="1" smtClean="0">
                <a:solidFill>
                  <a:srgbClr val="B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solidFill>
                  <a:srgbClr val="B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spc="-120" dirty="0">
                <a:solidFill>
                  <a:srgbClr val="B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solidFill>
                  <a:srgbClr val="B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720" dirty="0">
                <a:solidFill>
                  <a:srgbClr val="B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solidFill>
                  <a:srgbClr val="B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 </a:t>
            </a:r>
            <a:r>
              <a:rPr sz="2800" spc="-10" dirty="0">
                <a:solidFill>
                  <a:srgbClr val="B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20" dirty="0" err="1" smtClean="0">
                <a:solidFill>
                  <a:srgbClr val="B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spc="-20" dirty="0" smtClean="0">
                <a:solidFill>
                  <a:srgbClr val="B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 </a:t>
            </a:r>
            <a:r>
              <a:rPr sz="2800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extremos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2800" spc="-3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sz="2800" spc="-1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determin</a:t>
            </a:r>
            <a:r>
              <a:rPr lang="es-ES" sz="2800" spc="-1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activa</a:t>
            </a:r>
            <a:r>
              <a:rPr sz="2800" spc="-1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fluir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spc="-7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148590" algn="just">
              <a:spcBef>
                <a:spcPts val="2330"/>
              </a:spcBef>
            </a:pP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tanto,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cambiar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energía,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necesario </a:t>
            </a:r>
            <a:r>
              <a:rPr sz="2800" spc="-6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cambiar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uno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estos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elementos.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object 4"/>
          <p:cNvSpPr txBox="1">
            <a:spLocks/>
          </p:cNvSpPr>
          <p:nvPr/>
        </p:nvSpPr>
        <p:spPr>
          <a:xfrm>
            <a:off x="3200397" y="533400"/>
            <a:ext cx="5712461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600" b="0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200" b="1" kern="0" spc="-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1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 </a:t>
            </a:r>
            <a:r>
              <a:rPr lang="es-ES" sz="3200" b="1" spc="-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lang="es-ES" sz="3200" b="1" spc="-1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3200" b="1" spc="-1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5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lang="es-ES" sz="3200" b="1" spc="-1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1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spc="-1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1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endParaRPr lang="es-ES" sz="32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838200" y="2209800"/>
            <a:ext cx="10744200" cy="2623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lang="es-ES"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lang="es-ES"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</a:t>
            </a:r>
            <a:r>
              <a:rPr lang="es-ES"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completamente</a:t>
            </a:r>
            <a:r>
              <a:rPr lang="es-ES"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cargadas,</a:t>
            </a:r>
            <a:r>
              <a:rPr lang="es-ES"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lang="es-ES"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 </a:t>
            </a:r>
            <a:r>
              <a:rPr lang="es-ES" sz="2800" spc="-1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absorben</a:t>
            </a:r>
            <a:r>
              <a:rPr lang="es-ES" sz="2800" spc="-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voltios-amperios</a:t>
            </a:r>
            <a:r>
              <a:rPr lang="es-ES"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reactivos</a:t>
            </a:r>
            <a:r>
              <a:rPr lang="es-ES"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(VAR).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100"/>
              </a:spcBef>
            </a:pPr>
            <a:endParaRPr lang="es-ES" sz="2800" spc="-5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100"/>
              </a:spcBef>
            </a:pPr>
            <a:r>
              <a:rPr sz="2800" spc="-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-114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ligeras,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capacidades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largas</a:t>
            </a:r>
            <a:r>
              <a:rPr lang="es-ES" sz="2800" spc="-2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pueden</a:t>
            </a:r>
            <a:r>
              <a:rPr sz="2800" spc="-114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volverse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predominantes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convierten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-6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generadores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object 4"/>
          <p:cNvSpPr txBox="1">
            <a:spLocks/>
          </p:cNvSpPr>
          <p:nvPr/>
        </p:nvSpPr>
        <p:spPr>
          <a:xfrm>
            <a:off x="3200400" y="721683"/>
            <a:ext cx="5712461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600" b="0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200" b="1" kern="0" spc="-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1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 </a:t>
            </a:r>
            <a:r>
              <a:rPr lang="es-ES" sz="3200" b="1" spc="-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lang="es-ES" sz="3200" b="1" spc="-1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3200" b="1" spc="-1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5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lang="es-ES" sz="3200" b="1" spc="-1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1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spc="-1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1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endParaRPr lang="es-ES" sz="32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85800" y="2057400"/>
            <a:ext cx="10820400" cy="38908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spcBef>
                <a:spcPts val="2030"/>
              </a:spcBef>
            </a:pPr>
            <a:r>
              <a:rPr sz="2800" spc="-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ligeramente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cargada, la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carga </a:t>
            </a:r>
            <a:r>
              <a:rPr sz="2800" spc="-6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capacitiva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exceder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carga. Esto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factor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</a:t>
            </a:r>
            <a:r>
              <a:rPr sz="2800" spc="-6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líder.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Bajo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condición,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extremo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receptor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sz="2800" spc="-6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VR</a:t>
            </a:r>
            <a:r>
              <a:rPr sz="2800" spc="-6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sz="2800" spc="-1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exceder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extremo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envío </a:t>
            </a:r>
            <a:r>
              <a:rPr sz="2800" spc="-6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sz="2800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51435" algn="just"/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sobrecargar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aislamiento.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regulación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estación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receptora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salirse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rango.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 </a:t>
            </a:r>
            <a:r>
              <a:rPr sz="2800" spc="-7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clientes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reciban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alto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object 4"/>
          <p:cNvSpPr txBox="1">
            <a:spLocks/>
          </p:cNvSpPr>
          <p:nvPr/>
        </p:nvSpPr>
        <p:spPr>
          <a:xfrm>
            <a:off x="3200400" y="721683"/>
            <a:ext cx="5712461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600" b="0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200" b="1" kern="0" spc="-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1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 </a:t>
            </a:r>
            <a:r>
              <a:rPr lang="es-ES" sz="3200" b="1" spc="-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lang="es-ES" sz="3200" b="1" spc="-1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3200" b="1" spc="-1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5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lang="es-ES" sz="3200" b="1" spc="-1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1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spc="-1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1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endParaRPr lang="es-ES" sz="32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85800" y="2438400"/>
            <a:ext cx="10744199" cy="26109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69875" algn="just">
              <a:spcBef>
                <a:spcPts val="1980"/>
              </a:spcBef>
            </a:pPr>
            <a:r>
              <a:rPr sz="2800" spc="-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muy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cargada,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extremo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receptor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2800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debajo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s-ES" sz="2800" spc="-3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lang="es-ES" sz="2800" spc="-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extremo emisor</a:t>
            </a:r>
            <a:r>
              <a:rPr sz="2800" spc="-13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(VS).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7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5080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caída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hacer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equipo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7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regulación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estación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receptora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quede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rango.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-7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cliente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reducido.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object 4"/>
          <p:cNvSpPr txBox="1">
            <a:spLocks/>
          </p:cNvSpPr>
          <p:nvPr/>
        </p:nvSpPr>
        <p:spPr>
          <a:xfrm>
            <a:off x="3200400" y="721683"/>
            <a:ext cx="5712461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600" b="0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200" b="1" kern="0" spc="-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1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 </a:t>
            </a:r>
            <a:r>
              <a:rPr lang="es-ES" sz="3200" b="1" spc="-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lang="es-ES" sz="3200" b="1" spc="-1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3200" b="1" spc="-1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5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lang="es-ES" sz="3200" b="1" spc="-1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1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spc="-1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1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endParaRPr lang="es-ES" sz="32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46430" y="2057400"/>
            <a:ext cx="10820400" cy="38908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spcBef>
                <a:spcPts val="1964"/>
              </a:spcBef>
            </a:pPr>
            <a:r>
              <a:rPr sz="2800" spc="-3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sz="2800" spc="-114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tienen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conductores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agrupados,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6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capacitancia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mayor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conductores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individuales.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capacitancia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carga.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capacitancia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actúa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6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VAR.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medida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aumenta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voltaje,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aumentan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 </a:t>
            </a:r>
            <a:r>
              <a:rPr sz="2800" spc="-6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capacitivos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línea.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 eléctrico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debe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absorber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estos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1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309245" algn="just"/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ejemplo: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agrupada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500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kV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6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200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millas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requiere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aproximadamente 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320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MVar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 </a:t>
            </a:r>
            <a:r>
              <a:rPr sz="2800" spc="-6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object 4"/>
          <p:cNvSpPr txBox="1">
            <a:spLocks/>
          </p:cNvSpPr>
          <p:nvPr/>
        </p:nvSpPr>
        <p:spPr>
          <a:xfrm>
            <a:off x="3200400" y="721683"/>
            <a:ext cx="5712461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600" b="0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200" b="1" kern="0" spc="-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1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 </a:t>
            </a:r>
            <a:r>
              <a:rPr lang="es-ES" sz="3200" b="1" spc="-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lang="es-ES" sz="3200" b="1" spc="-1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3200" b="1" spc="-1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5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lang="es-ES" sz="3200" b="1" spc="-1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1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spc="-1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1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endParaRPr lang="es-ES" sz="32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6801" y="1708478"/>
            <a:ext cx="8245517" cy="485195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865477" y="6416600"/>
            <a:ext cx="16764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85" dirty="0">
                <a:solidFill>
                  <a:srgbClr val="1F9DAE"/>
                </a:solidFill>
                <a:latin typeface="Lucida Sans Unicode"/>
                <a:cs typeface="Lucida Sans Unicode"/>
              </a:rPr>
              <a:t>W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22930" y="6416600"/>
            <a:ext cx="1062355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-20" dirty="0">
                <a:solidFill>
                  <a:srgbClr val="1F9DAE"/>
                </a:solidFill>
                <a:latin typeface="Lucida Sans Unicode"/>
                <a:cs typeface="Lucida Sans Unicode"/>
              </a:rPr>
              <a:t>mi</a:t>
            </a:r>
            <a:r>
              <a:rPr sz="1200" spc="114" dirty="0">
                <a:solidFill>
                  <a:srgbClr val="1F9DAE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F9DAE"/>
                </a:solidFill>
                <a:latin typeface="Lucida Sans Unicode"/>
                <a:cs typeface="Lucida Sans Unicode"/>
              </a:rPr>
              <a:t>ELECTRICIDAD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55867" y="6416600"/>
            <a:ext cx="1219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-75" dirty="0">
                <a:solidFill>
                  <a:srgbClr val="1F9DAE"/>
                </a:solidFill>
                <a:latin typeface="Lucida Sans Unicode"/>
                <a:cs typeface="Lucida Sans Unicode"/>
              </a:rPr>
              <a:t>C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xfrm>
            <a:off x="12760622" y="6423388"/>
            <a:ext cx="817879" cy="20005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150" spc="-70" dirty="0">
                <a:latin typeface="Lucida Sans Unicode"/>
                <a:cs typeface="Lucida Sans Unicode"/>
              </a:rPr>
              <a:t>C</a:t>
            </a:r>
            <a:r>
              <a:rPr spc="-10" dirty="0">
                <a:latin typeface="Lucida Sans Unicode"/>
                <a:cs typeface="Lucida Sans Unicode"/>
              </a:rPr>
              <a:t>CONSEJO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xfrm>
            <a:off x="2398302" y="6457328"/>
            <a:ext cx="582507" cy="159018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spcBef>
                <a:spcPts val="160"/>
              </a:spcBef>
            </a:pPr>
            <a:r>
              <a:rPr spc="-5" dirty="0">
                <a:latin typeface="Lucida Sans Unicode"/>
                <a:cs typeface="Lucida Sans Unicode"/>
              </a:rPr>
              <a:t>ESTERN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313423" y="6457327"/>
            <a:ext cx="889000" cy="159018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spcBef>
                <a:spcPts val="160"/>
              </a:spcBef>
            </a:pPr>
            <a:r>
              <a:rPr sz="900" spc="-5" dirty="0">
                <a:solidFill>
                  <a:srgbClr val="1F9DAE"/>
                </a:solidFill>
                <a:latin typeface="Lucida Sans Unicode"/>
                <a:cs typeface="Lucida Sans Unicode"/>
              </a:rPr>
              <a:t>COORDINANDO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265423" y="381000"/>
            <a:ext cx="6096000" cy="11413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 algn="ctr">
              <a:spcBef>
                <a:spcPts val="565"/>
              </a:spcBef>
            </a:pPr>
            <a:r>
              <a:rPr lang="es-ES" sz="3200" b="1" spc="-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3200" b="1" spc="-1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1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spc="-1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</a:p>
          <a:p>
            <a:pPr marL="12700" algn="ctr">
              <a:spcBef>
                <a:spcPts val="535"/>
              </a:spcBef>
            </a:pPr>
            <a:r>
              <a:rPr lang="es-ES" sz="3200" b="1" spc="-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Requisitos</a:t>
            </a:r>
            <a:r>
              <a:rPr lang="es-ES" sz="3200" b="1" spc="-17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1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spc="-17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1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endParaRPr lang="es-ES" sz="32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34218" y="348193"/>
            <a:ext cx="516521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b="1" spc="-5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3200" b="1" spc="-16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1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3200" b="1" spc="-16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3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endParaRPr sz="32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59941" y="1565020"/>
            <a:ext cx="6792595" cy="4011355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355600" indent="-342900" algn="just">
              <a:spcBef>
                <a:spcPts val="840"/>
              </a:spcBef>
              <a:buSzPct val="114285"/>
              <a:buChar char="•"/>
              <a:tabLst>
                <a:tab pos="355600" algn="l"/>
              </a:tabLst>
            </a:pPr>
            <a:r>
              <a:rPr sz="3200" spc="-35" dirty="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Componentes</a:t>
            </a:r>
            <a:r>
              <a:rPr sz="3200" spc="-165" dirty="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spc="15" dirty="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3200" spc="-165" dirty="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spc="-30" dirty="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Interconexiones</a:t>
            </a:r>
            <a:endParaRPr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indent="-342900" algn="just">
              <a:spcBef>
                <a:spcPts val="1450"/>
              </a:spcBef>
              <a:buSzPct val="123076"/>
              <a:buChar char="•"/>
              <a:tabLst>
                <a:tab pos="355600" algn="l"/>
              </a:tabLst>
            </a:pPr>
            <a:r>
              <a:rPr sz="3200" spc="-5" dirty="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Modelo</a:t>
            </a:r>
            <a:r>
              <a:rPr sz="3200" spc="-190" dirty="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spc="-40" dirty="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eléctrico</a:t>
            </a:r>
            <a:endParaRPr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indent="-342900" algn="just">
              <a:spcBef>
                <a:spcPts val="1689"/>
              </a:spcBef>
              <a:buSzPct val="133333"/>
              <a:buChar char="•"/>
              <a:tabLst>
                <a:tab pos="355600" algn="l"/>
              </a:tabLst>
            </a:pPr>
            <a:r>
              <a:rPr sz="3200" u="sng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Consideraciones</a:t>
            </a:r>
            <a:r>
              <a:rPr sz="3200" u="sng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u="sng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operativas</a:t>
            </a:r>
            <a:endParaRPr sz="3200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indent="-342900" algn="just">
              <a:spcBef>
                <a:spcPts val="2225"/>
              </a:spcBef>
              <a:buSzPct val="168421"/>
              <a:buChar char="•"/>
              <a:tabLst>
                <a:tab pos="355600" algn="l"/>
              </a:tabLst>
            </a:pPr>
            <a:r>
              <a:rPr sz="32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Restauración</a:t>
            </a:r>
            <a:r>
              <a:rPr sz="32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32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circuitos</a:t>
            </a:r>
            <a:endParaRPr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indent="-342900" algn="just">
              <a:spcBef>
                <a:spcPts val="2035"/>
              </a:spcBef>
              <a:buSzPct val="145454"/>
              <a:buChar char="•"/>
              <a:tabLst>
                <a:tab pos="355600" algn="l"/>
              </a:tabLst>
            </a:pPr>
            <a:r>
              <a:rPr sz="3200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32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32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32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continua</a:t>
            </a:r>
            <a:r>
              <a:rPr sz="32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32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alto</a:t>
            </a:r>
            <a:r>
              <a:rPr sz="32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endParaRPr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253487" y="362335"/>
            <a:ext cx="7848600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-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3200" b="1" spc="-1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1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3200" b="1" spc="-1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30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3200" b="1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s-ES" sz="3200" b="1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3200" b="1" spc="-4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Consideraciones</a:t>
            </a:r>
            <a:r>
              <a:rPr lang="es-ES" sz="3200" b="1" spc="-14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2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operativas</a:t>
            </a:r>
            <a:r>
              <a:rPr lang="es-ES" sz="32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s-ES" sz="32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sz="3200" b="1" spc="-3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43000" y="1447800"/>
            <a:ext cx="8077873" cy="5067413"/>
          </a:xfrm>
          <a:prstGeom prst="rect">
            <a:avLst/>
          </a:prstGeom>
        </p:spPr>
        <p:txBody>
          <a:bodyPr vert="horz" wrap="square" lIns="0" tIns="179705" rIns="0" bIns="0" rtlCol="0">
            <a:spAutoFit/>
          </a:bodyPr>
          <a:lstStyle/>
          <a:p>
            <a:pPr marL="812800" indent="-342900" algn="just">
              <a:lnSpc>
                <a:spcPts val="2400"/>
              </a:lnSpc>
              <a:spcBef>
                <a:spcPts val="2655"/>
              </a:spcBef>
              <a:buSzPct val="139130"/>
              <a:buChar char="•"/>
              <a:tabLst>
                <a:tab pos="812800" algn="l"/>
              </a:tabLst>
            </a:pPr>
            <a:r>
              <a:rPr sz="2800" spc="-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</a:t>
            </a:r>
            <a:r>
              <a:rPr sz="2800" spc="-13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activa</a:t>
            </a:r>
          </a:p>
          <a:p>
            <a:pPr marL="812800" indent="-342900" algn="just">
              <a:lnSpc>
                <a:spcPts val="2400"/>
              </a:lnSpc>
              <a:spcBef>
                <a:spcPts val="2655"/>
              </a:spcBef>
              <a:buSzPct val="139130"/>
              <a:buChar char="•"/>
              <a:tabLst>
                <a:tab pos="812800" algn="l"/>
              </a:tabLst>
            </a:pPr>
            <a:r>
              <a:rPr sz="2800" spc="-2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</a:t>
            </a:r>
            <a:r>
              <a:rPr sz="2800" spc="-12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endParaRPr lang="es-ES" sz="2800" spc="-2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12800" indent="-342900" algn="just">
              <a:lnSpc>
                <a:spcPts val="2400"/>
              </a:lnSpc>
              <a:spcBef>
                <a:spcPts val="2655"/>
              </a:spcBef>
              <a:buSzPct val="139130"/>
              <a:buChar char="•"/>
              <a:tabLst>
                <a:tab pos="812800" algn="l"/>
              </a:tabLst>
            </a:pPr>
            <a:r>
              <a:rPr sz="2800" spc="-2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Condensadores</a:t>
            </a:r>
            <a:r>
              <a:rPr sz="2800" spc="-11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serie</a:t>
            </a:r>
            <a:endParaRPr lang="es-ES" sz="2800" spc="-2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12800" indent="-342900" algn="just">
              <a:lnSpc>
                <a:spcPts val="2400"/>
              </a:lnSpc>
              <a:spcBef>
                <a:spcPts val="2655"/>
              </a:spcBef>
              <a:buSzPct val="139130"/>
              <a:buChar char="•"/>
              <a:tabLst>
                <a:tab pos="812800" algn="l"/>
              </a:tabLst>
            </a:pPr>
            <a:r>
              <a:rPr sz="2800" spc="-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</a:t>
            </a:r>
            <a:r>
              <a:rPr sz="2800" spc="-1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sz="2800" spc="-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-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reactiva</a:t>
            </a:r>
            <a:endParaRPr lang="es-ES" sz="2800" spc="-2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12800" indent="-342900" algn="just">
              <a:lnSpc>
                <a:spcPts val="2400"/>
              </a:lnSpc>
              <a:spcBef>
                <a:spcPts val="2655"/>
              </a:spcBef>
              <a:buSzPct val="139130"/>
              <a:buChar char="•"/>
              <a:tabLst>
                <a:tab pos="812800" algn="l"/>
              </a:tabLst>
            </a:pPr>
            <a:r>
              <a:rPr sz="2800" spc="-1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Reactores</a:t>
            </a:r>
            <a:r>
              <a:rPr sz="2800" spc="-12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derivación</a:t>
            </a:r>
            <a:endParaRPr lang="es-ES" sz="2800" spc="-2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12800" indent="-342900" algn="just">
              <a:lnSpc>
                <a:spcPts val="2400"/>
              </a:lnSpc>
              <a:spcBef>
                <a:spcPts val="2655"/>
              </a:spcBef>
              <a:buSzPct val="139130"/>
              <a:buChar char="•"/>
              <a:tabLst>
                <a:tab pos="812800" algn="l"/>
              </a:tabLst>
            </a:pPr>
            <a:r>
              <a:rPr sz="2800" spc="-2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Condensadores</a:t>
            </a:r>
            <a:r>
              <a:rPr sz="2800" spc="-9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derivación</a:t>
            </a:r>
            <a:endParaRPr lang="es-ES" sz="2800" spc="-2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12800" indent="-342900" algn="just">
              <a:lnSpc>
                <a:spcPts val="2400"/>
              </a:lnSpc>
              <a:spcBef>
                <a:spcPts val="2655"/>
              </a:spcBef>
              <a:buSzPct val="139130"/>
              <a:buChar char="•"/>
              <a:tabLst>
                <a:tab pos="812800" algn="l"/>
              </a:tabLst>
            </a:pPr>
            <a:r>
              <a:rPr sz="2800" spc="-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Generadores</a:t>
            </a:r>
            <a:endParaRPr lang="es-ES" sz="2800" spc="-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12800" indent="-342900" algn="just">
              <a:lnSpc>
                <a:spcPts val="2400"/>
              </a:lnSpc>
              <a:spcBef>
                <a:spcPts val="2655"/>
              </a:spcBef>
              <a:buSzPct val="139130"/>
              <a:buChar char="•"/>
              <a:tabLst>
                <a:tab pos="812800" algn="l"/>
              </a:tabLst>
            </a:pPr>
            <a:r>
              <a:rPr lang="es-ES" sz="2800" spc="-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Transposición de </a:t>
            </a:r>
            <a:r>
              <a:rPr sz="2800" spc="-3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Conductores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85800" y="1831610"/>
            <a:ext cx="10744200" cy="3661259"/>
          </a:xfrm>
          <a:prstGeom prst="rect">
            <a:avLst/>
          </a:prstGeom>
        </p:spPr>
        <p:txBody>
          <a:bodyPr vert="horz" wrap="square" lIns="0" tIns="168910" rIns="0" bIns="0" rtlCol="0">
            <a:spAutoFit/>
          </a:bodyPr>
          <a:lstStyle/>
          <a:p>
            <a:pPr marR="26670" algn="just">
              <a:spcBef>
                <a:spcPts val="1939"/>
              </a:spcBef>
            </a:pPr>
            <a:r>
              <a:rPr sz="2800" spc="9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Consideraciones</a:t>
            </a:r>
            <a:r>
              <a:rPr sz="2800" spc="-11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operativas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minimizar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-6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condiciones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adversas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3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s-ES" sz="2800" spc="3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26670" algn="just">
              <a:spcBef>
                <a:spcPts val="1939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0" lvl="1" indent="-342900" algn="just">
              <a:spcBef>
                <a:spcPts val="885"/>
              </a:spcBef>
              <a:buSzPct val="121739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Métodos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poder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</a:t>
            </a:r>
            <a:endParaRPr lang="es-ES" sz="2800" spc="8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0" lvl="1" indent="-342900" algn="just">
              <a:spcBef>
                <a:spcPts val="885"/>
              </a:spcBef>
              <a:buSzPct val="121739"/>
              <a:buFont typeface="Arial" panose="020B0604020202020204" pitchFamily="34" charset="0"/>
              <a:buChar char="•"/>
              <a:tabLst>
                <a:tab pos="0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0" marR="5080" lvl="1" indent="-342900" algn="just">
              <a:buSzPct val="140000"/>
              <a:buFont typeface="Arial" panose="020B0604020202020204" pitchFamily="34" charset="0"/>
              <a:buChar char="•"/>
            </a:pPr>
            <a:r>
              <a:rPr sz="2800" spc="114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Métodos</a:t>
            </a:r>
            <a:r>
              <a:rPr sz="2800" spc="-10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controlar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6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reactiva.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object 4"/>
          <p:cNvSpPr txBox="1">
            <a:spLocks/>
          </p:cNvSpPr>
          <p:nvPr/>
        </p:nvSpPr>
        <p:spPr>
          <a:xfrm>
            <a:off x="2253487" y="362335"/>
            <a:ext cx="78486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200" b="1" kern="0" spc="-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1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br>
              <a:rPr lang="es-ES" sz="3200" b="1" kern="0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3200" b="1" kern="0" spc="-4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Consideraciones</a:t>
            </a:r>
            <a:r>
              <a:rPr lang="es-ES" sz="3200" b="1" kern="0" spc="-14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2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operativas</a:t>
            </a:r>
            <a:endParaRPr lang="es-ES" sz="3200" b="1" kern="0" spc="-3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09600" y="1676400"/>
            <a:ext cx="10820400" cy="34324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/>
            <a:r>
              <a:rPr sz="2800" b="1" spc="1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</a:t>
            </a:r>
            <a:r>
              <a:rPr sz="2800" b="1" spc="-9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sz="2800" b="1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1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activa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1750"/>
              </a:spcBef>
            </a:pPr>
            <a:r>
              <a:rPr sz="2800" b="1" i="1" spc="-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Revisar: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230"/>
              </a:spcBef>
            </a:pP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7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activa</a:t>
            </a:r>
            <a:r>
              <a:rPr sz="2800" spc="-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determinado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371600" marR="5080" lvl="2" indent="-457200" algn="just">
              <a:spcBef>
                <a:spcPts val="250"/>
              </a:spcBef>
              <a:buSzPct val="133333"/>
              <a:buFont typeface="Wingdings" panose="05000000000000000000" pitchFamily="2" charset="2"/>
              <a:buChar char="ü"/>
            </a:pP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-6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terminales.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371600" lvl="2" indent="-457200" algn="just">
              <a:spcBef>
                <a:spcPts val="815"/>
              </a:spcBef>
              <a:buSzPct val="127272"/>
              <a:buFont typeface="Wingdings" panose="05000000000000000000" pitchFamily="2" charset="2"/>
              <a:buChar char="ü"/>
            </a:pP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nivel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371600" lvl="2" indent="-457200" algn="just">
              <a:spcBef>
                <a:spcPts val="670"/>
              </a:spcBef>
              <a:buSzPct val="116666"/>
              <a:buFont typeface="Wingdings" panose="05000000000000000000" pitchFamily="2" charset="2"/>
              <a:buChar char="ü"/>
            </a:pP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impedancia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object 4"/>
          <p:cNvSpPr txBox="1">
            <a:spLocks/>
          </p:cNvSpPr>
          <p:nvPr/>
        </p:nvSpPr>
        <p:spPr>
          <a:xfrm>
            <a:off x="2253487" y="362335"/>
            <a:ext cx="78486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200" b="1" kern="0" spc="-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1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br>
              <a:rPr lang="es-ES" sz="3200" b="1" kern="0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3200" b="1" kern="0" spc="-4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Consideraciones</a:t>
            </a:r>
            <a:r>
              <a:rPr lang="es-ES" sz="3200" b="1" kern="0" spc="-14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2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operativas</a:t>
            </a:r>
            <a:endParaRPr lang="es-ES" sz="3200" b="1" kern="0" spc="-3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92177" y="2438400"/>
            <a:ext cx="2571220" cy="98298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05687" y="1325597"/>
            <a:ext cx="10744200" cy="5452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spcBef>
                <a:spcPts val="2740"/>
              </a:spcBef>
            </a:pPr>
            <a:r>
              <a:rPr sz="2800" b="1" spc="-30" dirty="0" err="1" smtClean="0">
                <a:latin typeface="Tahoma"/>
                <a:cs typeface="Tahoma"/>
              </a:rPr>
              <a:t>Flujo</a:t>
            </a:r>
            <a:r>
              <a:rPr sz="2800" b="1" spc="-80" dirty="0" smtClean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de</a:t>
            </a:r>
            <a:r>
              <a:rPr sz="2800" b="1" spc="-75" dirty="0">
                <a:latin typeface="Tahoma"/>
                <a:cs typeface="Tahoma"/>
              </a:rPr>
              <a:t> </a:t>
            </a:r>
            <a:r>
              <a:rPr lang="es-ES" sz="2800" b="1" spc="5" dirty="0" smtClean="0">
                <a:latin typeface="Tahoma"/>
                <a:cs typeface="Tahoma"/>
              </a:rPr>
              <a:t>potencia activa</a:t>
            </a:r>
            <a:endParaRPr sz="2800" dirty="0">
              <a:latin typeface="Tahoma"/>
              <a:cs typeface="Tahoma"/>
            </a:endParaRPr>
          </a:p>
          <a:p>
            <a:pPr marR="5080" algn="just">
              <a:spcBef>
                <a:spcPts val="815"/>
              </a:spcBef>
            </a:pPr>
            <a:r>
              <a:rPr sz="2800" spc="20" dirty="0">
                <a:latin typeface="Tahoma"/>
                <a:cs typeface="Tahoma"/>
              </a:rPr>
              <a:t>El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flujo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lang="es-ES" sz="2800" spc="75" dirty="0" smtClean="0">
                <a:latin typeface="Tahoma"/>
                <a:cs typeface="Tahoma"/>
              </a:rPr>
              <a:t>potencia activa</a:t>
            </a:r>
            <a:r>
              <a:rPr sz="2800" spc="-95" dirty="0" smtClean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entre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dos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buses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se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obtiene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la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siguiente </a:t>
            </a:r>
            <a:r>
              <a:rPr sz="2800" spc="-58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ecuación:</a:t>
            </a:r>
            <a:endParaRPr sz="2800" dirty="0">
              <a:latin typeface="Tahoma"/>
              <a:cs typeface="Tahoma"/>
            </a:endParaRPr>
          </a:p>
          <a:p>
            <a:pPr algn="just">
              <a:spcBef>
                <a:spcPts val="5"/>
              </a:spcBef>
            </a:pPr>
            <a:endParaRPr sz="2800" dirty="0">
              <a:latin typeface="Tahoma"/>
              <a:cs typeface="Tahoma"/>
            </a:endParaRPr>
          </a:p>
          <a:p>
            <a:pPr algn="just"/>
            <a:r>
              <a:rPr sz="2800" spc="55" dirty="0">
                <a:latin typeface="Tahoma"/>
                <a:cs typeface="Tahoma"/>
              </a:rPr>
              <a:t>Donde:</a:t>
            </a:r>
            <a:endParaRPr sz="2800" dirty="0">
              <a:latin typeface="Tahoma"/>
              <a:cs typeface="Tahoma"/>
            </a:endParaRPr>
          </a:p>
          <a:p>
            <a:pPr marR="4601210" algn="just">
              <a:spcBef>
                <a:spcPts val="170"/>
              </a:spcBef>
            </a:pPr>
            <a:r>
              <a:rPr lang="es-ES" sz="2800" b="1" spc="10" dirty="0" smtClean="0">
                <a:latin typeface="Tahoma"/>
                <a:cs typeface="Tahoma"/>
              </a:rPr>
              <a:t>P</a:t>
            </a:r>
            <a:r>
              <a:rPr sz="2800" spc="10" dirty="0" smtClean="0">
                <a:latin typeface="Tahoma"/>
                <a:cs typeface="Tahoma"/>
              </a:rPr>
              <a:t>=</a:t>
            </a:r>
            <a:r>
              <a:rPr lang="es-ES" sz="2800" spc="10" dirty="0" smtClean="0">
                <a:latin typeface="Tahoma"/>
                <a:cs typeface="Tahoma"/>
              </a:rPr>
              <a:t>potencia activa</a:t>
            </a:r>
            <a:r>
              <a:rPr sz="2800" spc="55" dirty="0" smtClean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en </a:t>
            </a:r>
            <a:r>
              <a:rPr sz="2800" spc="120" dirty="0">
                <a:latin typeface="Tahoma"/>
                <a:cs typeface="Tahoma"/>
              </a:rPr>
              <a:t>MW </a:t>
            </a:r>
            <a:r>
              <a:rPr sz="2800" spc="125" dirty="0">
                <a:latin typeface="Tahoma"/>
                <a:cs typeface="Tahoma"/>
              </a:rPr>
              <a:t> </a:t>
            </a:r>
            <a:r>
              <a:rPr sz="2800" b="1" spc="5" dirty="0" smtClean="0">
                <a:latin typeface="Tahoma"/>
                <a:cs typeface="Tahoma"/>
              </a:rPr>
              <a:t>Vs</a:t>
            </a:r>
            <a:r>
              <a:rPr sz="2800" spc="5" dirty="0" smtClean="0">
                <a:latin typeface="Tahoma"/>
                <a:cs typeface="Tahoma"/>
              </a:rPr>
              <a:t>=</a:t>
            </a:r>
            <a:r>
              <a:rPr sz="2800" spc="5" dirty="0" err="1" smtClean="0">
                <a:latin typeface="Tahoma"/>
                <a:cs typeface="Tahoma"/>
              </a:rPr>
              <a:t>Tensión</a:t>
            </a:r>
            <a:r>
              <a:rPr lang="es-ES" sz="2800" spc="5" dirty="0" smtClean="0">
                <a:latin typeface="Tahoma"/>
                <a:cs typeface="Tahoma"/>
              </a:rPr>
              <a:t> </a:t>
            </a:r>
            <a:r>
              <a:rPr lang="es-ES" sz="2800" spc="65" dirty="0" smtClean="0">
                <a:latin typeface="Tahoma"/>
                <a:cs typeface="Tahoma"/>
              </a:rPr>
              <a:t>extremo emisor</a:t>
            </a:r>
          </a:p>
          <a:p>
            <a:pPr marR="4601210" algn="just">
              <a:spcBef>
                <a:spcPts val="170"/>
              </a:spcBef>
            </a:pPr>
            <a:r>
              <a:rPr sz="2800" spc="-550" dirty="0" smtClean="0">
                <a:latin typeface="Tahoma"/>
                <a:cs typeface="Tahoma"/>
              </a:rPr>
              <a:t> </a:t>
            </a:r>
            <a:r>
              <a:rPr sz="2800" b="1" dirty="0" err="1" smtClean="0">
                <a:latin typeface="Tahoma"/>
                <a:cs typeface="Tahoma"/>
              </a:rPr>
              <a:t>Vr</a:t>
            </a:r>
            <a:r>
              <a:rPr sz="2800" dirty="0" smtClean="0">
                <a:latin typeface="Tahoma"/>
                <a:cs typeface="Tahoma"/>
              </a:rPr>
              <a:t>=</a:t>
            </a:r>
            <a:r>
              <a:rPr lang="es-ES" sz="2800" spc="5" dirty="0">
                <a:latin typeface="Tahoma"/>
                <a:cs typeface="Tahoma"/>
              </a:rPr>
              <a:t>Tensión</a:t>
            </a:r>
            <a:r>
              <a:rPr sz="2800" spc="-100" dirty="0" smtClean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del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extremo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receptor</a:t>
            </a:r>
            <a:endParaRPr sz="2800" dirty="0">
              <a:latin typeface="Tahoma"/>
              <a:cs typeface="Tahoma"/>
            </a:endParaRPr>
          </a:p>
          <a:p>
            <a:pPr marR="1009015" algn="just">
              <a:spcBef>
                <a:spcPts val="650"/>
              </a:spcBef>
            </a:pPr>
            <a:r>
              <a:rPr sz="2800" b="1" spc="15" dirty="0">
                <a:latin typeface="Tahoma"/>
                <a:cs typeface="Tahoma"/>
              </a:rPr>
              <a:t>X</a:t>
            </a:r>
            <a:r>
              <a:rPr sz="2800" spc="15" dirty="0">
                <a:latin typeface="Tahoma"/>
                <a:cs typeface="Tahoma"/>
              </a:rPr>
              <a:t>=Reactancia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de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la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línea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entre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los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extremos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de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envío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15" dirty="0">
                <a:latin typeface="Tahoma"/>
                <a:cs typeface="Tahoma"/>
              </a:rPr>
              <a:t>y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lang="es-ES" sz="2800" spc="-85" dirty="0" smtClean="0">
                <a:latin typeface="Tahoma"/>
                <a:cs typeface="Tahoma"/>
              </a:rPr>
              <a:t>r</a:t>
            </a:r>
            <a:r>
              <a:rPr sz="2800" spc="65" dirty="0" err="1" smtClean="0">
                <a:latin typeface="Tahoma"/>
                <a:cs typeface="Tahoma"/>
              </a:rPr>
              <a:t>ecepción</a:t>
            </a:r>
            <a:r>
              <a:rPr sz="2800" spc="-80" dirty="0" smtClean="0">
                <a:latin typeface="Tahoma"/>
                <a:cs typeface="Tahoma"/>
              </a:rPr>
              <a:t> </a:t>
            </a:r>
            <a:r>
              <a:rPr sz="2800" spc="-10" dirty="0">
                <a:latin typeface="Tahoma"/>
                <a:cs typeface="Tahoma"/>
              </a:rPr>
              <a:t>(la </a:t>
            </a:r>
            <a:r>
              <a:rPr sz="2800" spc="-484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impedancia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se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compone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principalmente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de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35" dirty="0">
                <a:latin typeface="Tahoma"/>
                <a:cs typeface="Tahoma"/>
              </a:rPr>
              <a:t>reactancia)</a:t>
            </a:r>
            <a:endParaRPr sz="2800" dirty="0">
              <a:latin typeface="Tahoma"/>
              <a:cs typeface="Tahoma"/>
            </a:endParaRPr>
          </a:p>
          <a:p>
            <a:pPr algn="just">
              <a:spcBef>
                <a:spcPts val="400"/>
              </a:spcBef>
            </a:pPr>
            <a:r>
              <a:rPr sz="2800" b="1" spc="45" dirty="0">
                <a:latin typeface="Tahoma"/>
                <a:cs typeface="Tahoma"/>
              </a:rPr>
              <a:t>Ө</a:t>
            </a:r>
            <a:r>
              <a:rPr sz="2800" spc="45" dirty="0">
                <a:latin typeface="Tahoma"/>
                <a:cs typeface="Tahoma"/>
              </a:rPr>
              <a:t>=Ángulo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entre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20" dirty="0" smtClean="0">
                <a:latin typeface="Tahoma"/>
                <a:cs typeface="Tahoma"/>
              </a:rPr>
              <a:t>Vs</a:t>
            </a:r>
            <a:r>
              <a:rPr lang="es-ES" sz="2800" spc="20" dirty="0" smtClean="0">
                <a:latin typeface="Tahoma"/>
                <a:cs typeface="Tahoma"/>
              </a:rPr>
              <a:t> </a:t>
            </a:r>
            <a:r>
              <a:rPr sz="2800" spc="20" dirty="0" smtClean="0">
                <a:latin typeface="Tahoma"/>
                <a:cs typeface="Tahoma"/>
              </a:rPr>
              <a:t>y</a:t>
            </a:r>
            <a:r>
              <a:rPr sz="2800" spc="-100" dirty="0" smtClean="0">
                <a:latin typeface="Tahoma"/>
                <a:cs typeface="Tahoma"/>
              </a:rPr>
              <a:t> </a:t>
            </a:r>
            <a:r>
              <a:rPr sz="2800" spc="50" dirty="0" err="1" smtClean="0">
                <a:latin typeface="Tahoma"/>
                <a:cs typeface="Tahoma"/>
              </a:rPr>
              <a:t>Vr</a:t>
            </a:r>
            <a:r>
              <a:rPr lang="es-ES" sz="2800" spc="50" dirty="0" smtClean="0">
                <a:latin typeface="Tahoma"/>
                <a:cs typeface="Tahoma"/>
              </a:rPr>
              <a:t> </a:t>
            </a:r>
            <a:r>
              <a:rPr sz="2800" spc="50" dirty="0" smtClean="0">
                <a:latin typeface="Tahoma"/>
                <a:cs typeface="Tahoma"/>
              </a:rPr>
              <a:t>(</a:t>
            </a:r>
            <a:r>
              <a:rPr sz="2800" spc="50" dirty="0">
                <a:latin typeface="Tahoma"/>
                <a:cs typeface="Tahoma"/>
              </a:rPr>
              <a:t>tensiones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30" dirty="0">
                <a:latin typeface="Tahoma"/>
                <a:cs typeface="Tahoma"/>
              </a:rPr>
              <a:t>bus)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14" name="object 4"/>
          <p:cNvSpPr txBox="1">
            <a:spLocks/>
          </p:cNvSpPr>
          <p:nvPr/>
        </p:nvSpPr>
        <p:spPr>
          <a:xfrm>
            <a:off x="2253487" y="362335"/>
            <a:ext cx="78486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200" b="1" kern="0" spc="-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1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br>
              <a:rPr lang="es-ES" sz="3200" b="1" kern="0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3200" b="1" kern="0" spc="-4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Consideraciones</a:t>
            </a:r>
            <a:r>
              <a:rPr lang="es-ES" sz="3200" b="1" kern="0" spc="-14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2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operativas</a:t>
            </a:r>
            <a:endParaRPr lang="es-ES" sz="3200" b="1" kern="0" spc="-3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609600"/>
            <a:ext cx="7086599" cy="5791199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609600"/>
            <a:ext cx="7924800" cy="57912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34200" y="152400"/>
            <a:ext cx="3124200" cy="13716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950958" y="2514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solidFill>
                  <a:srgbClr val="4D514C"/>
                </a:solidFill>
                <a:latin typeface="Tahoma"/>
                <a:cs typeface="Tahoma"/>
              </a:rPr>
              <a:t>57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3400" y="1497903"/>
            <a:ext cx="10820400" cy="54168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spcBef>
                <a:spcPts val="2235"/>
              </a:spcBef>
            </a:pPr>
            <a:r>
              <a:rPr sz="2500" b="1" spc="-30" dirty="0" err="1" smtClean="0">
                <a:latin typeface="Tahoma"/>
                <a:cs typeface="Tahoma"/>
              </a:rPr>
              <a:t>Flujo</a:t>
            </a:r>
            <a:r>
              <a:rPr sz="2500" b="1" spc="-80" dirty="0" smtClean="0">
                <a:latin typeface="Tahoma"/>
                <a:cs typeface="Tahoma"/>
              </a:rPr>
              <a:t> </a:t>
            </a:r>
            <a:r>
              <a:rPr sz="2500" b="1" dirty="0">
                <a:latin typeface="Tahoma"/>
                <a:cs typeface="Tahoma"/>
              </a:rPr>
              <a:t>de</a:t>
            </a:r>
            <a:r>
              <a:rPr sz="2500" b="1" spc="-75" dirty="0">
                <a:latin typeface="Tahoma"/>
                <a:cs typeface="Tahoma"/>
              </a:rPr>
              <a:t> </a:t>
            </a:r>
            <a:r>
              <a:rPr lang="es-ES" sz="2500" b="1" spc="5" dirty="0" smtClean="0">
                <a:latin typeface="Tahoma"/>
                <a:cs typeface="Tahoma"/>
              </a:rPr>
              <a:t>potencia activa</a:t>
            </a:r>
            <a:endParaRPr sz="2500" dirty="0">
              <a:latin typeface="Tahoma"/>
              <a:cs typeface="Tahoma"/>
            </a:endParaRPr>
          </a:p>
          <a:p>
            <a:pPr marR="342900" algn="just">
              <a:spcBef>
                <a:spcPts val="785"/>
              </a:spcBef>
            </a:pPr>
            <a:r>
              <a:rPr sz="2500" spc="80" dirty="0">
                <a:latin typeface="Tahoma"/>
                <a:cs typeface="Tahoma"/>
              </a:rPr>
              <a:t>Cualquier </a:t>
            </a:r>
            <a:r>
              <a:rPr sz="2500" spc="105" dirty="0" err="1">
                <a:latin typeface="Tahoma"/>
                <a:cs typeface="Tahoma"/>
              </a:rPr>
              <a:t>método</a:t>
            </a:r>
            <a:r>
              <a:rPr sz="2500" spc="105" dirty="0">
                <a:latin typeface="Tahoma"/>
                <a:cs typeface="Tahoma"/>
              </a:rPr>
              <a:t> </a:t>
            </a:r>
            <a:r>
              <a:rPr sz="2500" spc="25" dirty="0" smtClean="0">
                <a:latin typeface="Tahoma"/>
                <a:cs typeface="Tahoma"/>
              </a:rPr>
              <a:t>de</a:t>
            </a:r>
            <a:r>
              <a:rPr lang="es-ES" sz="2500" spc="25" dirty="0" smtClean="0">
                <a:latin typeface="Tahoma"/>
                <a:cs typeface="Tahoma"/>
              </a:rPr>
              <a:t> </a:t>
            </a:r>
            <a:r>
              <a:rPr lang="es-ES" sz="2500" b="1" spc="25" dirty="0" smtClean="0">
                <a:latin typeface="Tahoma"/>
                <a:cs typeface="Tahoma"/>
              </a:rPr>
              <a:t>incremento d</a:t>
            </a:r>
            <a:r>
              <a:rPr sz="2500" spc="25" dirty="0" smtClean="0">
                <a:latin typeface="Tahoma"/>
                <a:cs typeface="Tahoma"/>
              </a:rPr>
              <a:t>el </a:t>
            </a:r>
            <a:r>
              <a:rPr sz="2500" spc="55" dirty="0">
                <a:latin typeface="Tahoma"/>
                <a:cs typeface="Tahoma"/>
              </a:rPr>
              <a:t>flujo </a:t>
            </a:r>
            <a:r>
              <a:rPr sz="2500" spc="90" dirty="0">
                <a:latin typeface="Tahoma"/>
                <a:cs typeface="Tahoma"/>
              </a:rPr>
              <a:t>de </a:t>
            </a:r>
            <a:r>
              <a:rPr lang="es-ES" sz="2500" spc="75" dirty="0" smtClean="0">
                <a:latin typeface="Tahoma"/>
                <a:cs typeface="Tahoma"/>
              </a:rPr>
              <a:t>potencia activa</a:t>
            </a:r>
            <a:r>
              <a:rPr sz="2500" spc="70" dirty="0" smtClean="0">
                <a:latin typeface="Tahoma"/>
                <a:cs typeface="Tahoma"/>
              </a:rPr>
              <a:t> </a:t>
            </a:r>
            <a:r>
              <a:rPr sz="2500" spc="90" dirty="0">
                <a:latin typeface="Tahoma"/>
                <a:cs typeface="Tahoma"/>
              </a:rPr>
              <a:t>debe </a:t>
            </a:r>
            <a:r>
              <a:rPr sz="2500" spc="95" dirty="0">
                <a:latin typeface="Tahoma"/>
                <a:cs typeface="Tahoma"/>
              </a:rPr>
              <a:t> abordar</a:t>
            </a:r>
            <a:r>
              <a:rPr sz="2500" spc="-100" dirty="0">
                <a:latin typeface="Tahoma"/>
                <a:cs typeface="Tahoma"/>
              </a:rPr>
              <a:t> </a:t>
            </a:r>
            <a:r>
              <a:rPr sz="2500" spc="60" dirty="0">
                <a:latin typeface="Tahoma"/>
                <a:cs typeface="Tahoma"/>
              </a:rPr>
              <a:t>las</a:t>
            </a:r>
            <a:r>
              <a:rPr sz="2500" spc="-95" dirty="0">
                <a:latin typeface="Tahoma"/>
                <a:cs typeface="Tahoma"/>
              </a:rPr>
              <a:t> </a:t>
            </a:r>
            <a:r>
              <a:rPr sz="2500" spc="65" dirty="0">
                <a:latin typeface="Tahoma"/>
                <a:cs typeface="Tahoma"/>
              </a:rPr>
              <a:t>variables</a:t>
            </a:r>
            <a:r>
              <a:rPr sz="2500" spc="-95" dirty="0">
                <a:latin typeface="Tahoma"/>
                <a:cs typeface="Tahoma"/>
              </a:rPr>
              <a:t> </a:t>
            </a:r>
            <a:r>
              <a:rPr sz="2500" spc="90" dirty="0">
                <a:latin typeface="Tahoma"/>
                <a:cs typeface="Tahoma"/>
              </a:rPr>
              <a:t>en</a:t>
            </a:r>
            <a:r>
              <a:rPr sz="2500" spc="-100" dirty="0">
                <a:latin typeface="Tahoma"/>
                <a:cs typeface="Tahoma"/>
              </a:rPr>
              <a:t> </a:t>
            </a:r>
            <a:r>
              <a:rPr sz="2500" spc="60" dirty="0">
                <a:latin typeface="Tahoma"/>
                <a:cs typeface="Tahoma"/>
              </a:rPr>
              <a:t>la</a:t>
            </a:r>
            <a:r>
              <a:rPr sz="2500" spc="-95" dirty="0">
                <a:latin typeface="Tahoma"/>
                <a:cs typeface="Tahoma"/>
              </a:rPr>
              <a:t> </a:t>
            </a:r>
            <a:r>
              <a:rPr sz="2500" spc="60" dirty="0">
                <a:latin typeface="Tahoma"/>
                <a:cs typeface="Tahoma"/>
              </a:rPr>
              <a:t>ecuación.</a:t>
            </a:r>
            <a:r>
              <a:rPr sz="2500" spc="-95" dirty="0">
                <a:latin typeface="Tahoma"/>
                <a:cs typeface="Tahoma"/>
              </a:rPr>
              <a:t> </a:t>
            </a:r>
            <a:r>
              <a:rPr sz="2500" spc="55" dirty="0">
                <a:latin typeface="Tahoma"/>
                <a:cs typeface="Tahoma"/>
              </a:rPr>
              <a:t>Esto</a:t>
            </a:r>
            <a:r>
              <a:rPr sz="2500" spc="-95" dirty="0">
                <a:latin typeface="Tahoma"/>
                <a:cs typeface="Tahoma"/>
              </a:rPr>
              <a:t> </a:t>
            </a:r>
            <a:r>
              <a:rPr sz="2500" spc="65" dirty="0">
                <a:latin typeface="Tahoma"/>
                <a:cs typeface="Tahoma"/>
              </a:rPr>
              <a:t>se</a:t>
            </a:r>
            <a:r>
              <a:rPr sz="2500" spc="-100" dirty="0">
                <a:latin typeface="Tahoma"/>
                <a:cs typeface="Tahoma"/>
              </a:rPr>
              <a:t> </a:t>
            </a:r>
            <a:r>
              <a:rPr sz="2500" spc="90" dirty="0">
                <a:latin typeface="Tahoma"/>
                <a:cs typeface="Tahoma"/>
              </a:rPr>
              <a:t>logra</a:t>
            </a:r>
            <a:r>
              <a:rPr sz="2500" spc="-95" dirty="0">
                <a:latin typeface="Tahoma"/>
                <a:cs typeface="Tahoma"/>
              </a:rPr>
              <a:t> </a:t>
            </a:r>
            <a:r>
              <a:rPr sz="2500" spc="95" dirty="0">
                <a:latin typeface="Tahoma"/>
                <a:cs typeface="Tahoma"/>
              </a:rPr>
              <a:t>usando</a:t>
            </a:r>
            <a:r>
              <a:rPr sz="2500" spc="-95" dirty="0">
                <a:latin typeface="Tahoma"/>
                <a:cs typeface="Tahoma"/>
              </a:rPr>
              <a:t> </a:t>
            </a:r>
            <a:r>
              <a:rPr sz="2500" spc="114" dirty="0">
                <a:latin typeface="Tahoma"/>
                <a:cs typeface="Tahoma"/>
              </a:rPr>
              <a:t>uno</a:t>
            </a:r>
            <a:r>
              <a:rPr sz="2500" spc="-95" dirty="0">
                <a:latin typeface="Tahoma"/>
                <a:cs typeface="Tahoma"/>
              </a:rPr>
              <a:t> </a:t>
            </a:r>
            <a:r>
              <a:rPr sz="2500" spc="90" dirty="0">
                <a:latin typeface="Tahoma"/>
                <a:cs typeface="Tahoma"/>
              </a:rPr>
              <a:t>de </a:t>
            </a:r>
            <a:r>
              <a:rPr sz="2500" spc="-580" dirty="0">
                <a:latin typeface="Tahoma"/>
                <a:cs typeface="Tahoma"/>
              </a:rPr>
              <a:t> </a:t>
            </a:r>
            <a:r>
              <a:rPr sz="2500" spc="75" dirty="0">
                <a:latin typeface="Tahoma"/>
                <a:cs typeface="Tahoma"/>
              </a:rPr>
              <a:t>los</a:t>
            </a:r>
            <a:r>
              <a:rPr sz="2500" spc="-105" dirty="0">
                <a:latin typeface="Tahoma"/>
                <a:cs typeface="Tahoma"/>
              </a:rPr>
              <a:t> </a:t>
            </a:r>
            <a:r>
              <a:rPr sz="2500" spc="75" dirty="0">
                <a:latin typeface="Tahoma"/>
                <a:cs typeface="Tahoma"/>
              </a:rPr>
              <a:t>siguientes</a:t>
            </a:r>
            <a:r>
              <a:rPr sz="2500" spc="-100" dirty="0">
                <a:latin typeface="Tahoma"/>
                <a:cs typeface="Tahoma"/>
              </a:rPr>
              <a:t> </a:t>
            </a:r>
            <a:r>
              <a:rPr sz="2500" spc="65" dirty="0">
                <a:latin typeface="Tahoma"/>
                <a:cs typeface="Tahoma"/>
              </a:rPr>
              <a:t>métodos:</a:t>
            </a:r>
            <a:endParaRPr sz="2500" dirty="0">
              <a:latin typeface="Tahoma"/>
              <a:cs typeface="Tahoma"/>
            </a:endParaRPr>
          </a:p>
          <a:p>
            <a:pPr marL="457200" indent="-457200" algn="just">
              <a:spcBef>
                <a:spcPts val="675"/>
              </a:spcBef>
              <a:buSzPct val="141176"/>
              <a:buFont typeface="Arial" panose="020B0604020202020204" pitchFamily="34" charset="0"/>
              <a:buChar char="•"/>
              <a:tabLst>
                <a:tab pos="1366520" algn="l"/>
              </a:tabLst>
            </a:pPr>
            <a:r>
              <a:rPr sz="2500" spc="80" dirty="0">
                <a:latin typeface="Tahoma"/>
                <a:cs typeface="Tahoma"/>
              </a:rPr>
              <a:t>cambiar</a:t>
            </a:r>
            <a:r>
              <a:rPr sz="2500" spc="-90" dirty="0">
                <a:latin typeface="Tahoma"/>
                <a:cs typeface="Tahoma"/>
              </a:rPr>
              <a:t> </a:t>
            </a:r>
            <a:r>
              <a:rPr sz="2500" spc="55" dirty="0">
                <a:latin typeface="Tahoma"/>
                <a:cs typeface="Tahoma"/>
              </a:rPr>
              <a:t>el</a:t>
            </a:r>
            <a:r>
              <a:rPr sz="2500" spc="-90" dirty="0">
                <a:latin typeface="Tahoma"/>
                <a:cs typeface="Tahoma"/>
              </a:rPr>
              <a:t> </a:t>
            </a:r>
            <a:r>
              <a:rPr sz="2500" spc="85" dirty="0">
                <a:latin typeface="Tahoma"/>
                <a:cs typeface="Tahoma"/>
              </a:rPr>
              <a:t>ángulo</a:t>
            </a:r>
            <a:r>
              <a:rPr sz="2500" spc="-85" dirty="0">
                <a:latin typeface="Tahoma"/>
                <a:cs typeface="Tahoma"/>
              </a:rPr>
              <a:t> </a:t>
            </a:r>
            <a:r>
              <a:rPr sz="2500" spc="80" dirty="0">
                <a:latin typeface="Tahoma"/>
                <a:cs typeface="Tahoma"/>
              </a:rPr>
              <a:t>de</a:t>
            </a:r>
            <a:r>
              <a:rPr sz="2500" spc="-90" dirty="0">
                <a:latin typeface="Tahoma"/>
                <a:cs typeface="Tahoma"/>
              </a:rPr>
              <a:t> </a:t>
            </a:r>
            <a:r>
              <a:rPr sz="2500" spc="55" dirty="0">
                <a:latin typeface="Tahoma"/>
                <a:cs typeface="Tahoma"/>
              </a:rPr>
              <a:t>fase</a:t>
            </a:r>
            <a:r>
              <a:rPr sz="2500" spc="-90" dirty="0">
                <a:latin typeface="Tahoma"/>
                <a:cs typeface="Tahoma"/>
              </a:rPr>
              <a:t> </a:t>
            </a:r>
            <a:r>
              <a:rPr sz="2500" spc="75" dirty="0">
                <a:latin typeface="Tahoma"/>
                <a:cs typeface="Tahoma"/>
              </a:rPr>
              <a:t>con</a:t>
            </a:r>
            <a:r>
              <a:rPr sz="2500" spc="-85" dirty="0">
                <a:latin typeface="Tahoma"/>
                <a:cs typeface="Tahoma"/>
              </a:rPr>
              <a:t> </a:t>
            </a:r>
            <a:r>
              <a:rPr sz="2500" spc="80" dirty="0">
                <a:latin typeface="Tahoma"/>
                <a:cs typeface="Tahoma"/>
              </a:rPr>
              <a:t>transformadores</a:t>
            </a:r>
            <a:r>
              <a:rPr sz="2500" spc="-90" dirty="0">
                <a:latin typeface="Tahoma"/>
                <a:cs typeface="Tahoma"/>
              </a:rPr>
              <a:t> </a:t>
            </a:r>
            <a:r>
              <a:rPr sz="2500" spc="80" dirty="0">
                <a:latin typeface="Tahoma"/>
                <a:cs typeface="Tahoma"/>
              </a:rPr>
              <a:t>de</a:t>
            </a:r>
            <a:r>
              <a:rPr sz="2500" spc="-90" dirty="0">
                <a:latin typeface="Tahoma"/>
                <a:cs typeface="Tahoma"/>
              </a:rPr>
              <a:t> </a:t>
            </a:r>
            <a:r>
              <a:rPr sz="2500" spc="85" dirty="0">
                <a:latin typeface="Tahoma"/>
                <a:cs typeface="Tahoma"/>
              </a:rPr>
              <a:t>cambio</a:t>
            </a:r>
            <a:r>
              <a:rPr sz="2500" spc="-85" dirty="0">
                <a:latin typeface="Tahoma"/>
                <a:cs typeface="Tahoma"/>
              </a:rPr>
              <a:t> </a:t>
            </a:r>
            <a:r>
              <a:rPr sz="2500" spc="80" dirty="0">
                <a:latin typeface="Tahoma"/>
                <a:cs typeface="Tahoma"/>
              </a:rPr>
              <a:t>de</a:t>
            </a:r>
            <a:r>
              <a:rPr sz="2500" spc="-90" dirty="0">
                <a:latin typeface="Tahoma"/>
                <a:cs typeface="Tahoma"/>
              </a:rPr>
              <a:t> </a:t>
            </a:r>
            <a:r>
              <a:rPr sz="2500" spc="55" dirty="0">
                <a:latin typeface="Tahoma"/>
                <a:cs typeface="Tahoma"/>
              </a:rPr>
              <a:t>fase</a:t>
            </a:r>
            <a:endParaRPr sz="2500" dirty="0">
              <a:latin typeface="Tahoma"/>
              <a:cs typeface="Tahoma"/>
            </a:endParaRPr>
          </a:p>
          <a:p>
            <a:pPr marL="457200" indent="-457200" algn="just">
              <a:spcBef>
                <a:spcPts val="580"/>
              </a:spcBef>
              <a:buSzPct val="150000"/>
              <a:buFont typeface="Arial" panose="020B0604020202020204" pitchFamily="34" charset="0"/>
              <a:buChar char="•"/>
              <a:tabLst>
                <a:tab pos="1366520" algn="l"/>
              </a:tabLst>
            </a:pPr>
            <a:r>
              <a:rPr sz="2500" spc="75" dirty="0">
                <a:latin typeface="Tahoma"/>
                <a:cs typeface="Tahoma"/>
              </a:rPr>
              <a:t>cambios</a:t>
            </a:r>
            <a:r>
              <a:rPr sz="2500" spc="-85" dirty="0">
                <a:latin typeface="Tahoma"/>
                <a:cs typeface="Tahoma"/>
              </a:rPr>
              <a:t> </a:t>
            </a:r>
            <a:r>
              <a:rPr sz="2500" spc="75" dirty="0">
                <a:latin typeface="Tahoma"/>
                <a:cs typeface="Tahoma"/>
              </a:rPr>
              <a:t>en</a:t>
            </a:r>
            <a:r>
              <a:rPr sz="2500" spc="-80" dirty="0">
                <a:latin typeface="Tahoma"/>
                <a:cs typeface="Tahoma"/>
              </a:rPr>
              <a:t> </a:t>
            </a:r>
            <a:r>
              <a:rPr sz="2500" spc="65" dirty="0">
                <a:latin typeface="Tahoma"/>
                <a:cs typeface="Tahoma"/>
              </a:rPr>
              <a:t>los</a:t>
            </a:r>
            <a:r>
              <a:rPr sz="2500" spc="-85" dirty="0">
                <a:latin typeface="Tahoma"/>
                <a:cs typeface="Tahoma"/>
              </a:rPr>
              <a:t> </a:t>
            </a:r>
            <a:r>
              <a:rPr sz="2500" spc="70" dirty="0">
                <a:latin typeface="Tahoma"/>
                <a:cs typeface="Tahoma"/>
              </a:rPr>
              <a:t>patrones</a:t>
            </a:r>
            <a:r>
              <a:rPr sz="2500" spc="-80" dirty="0">
                <a:latin typeface="Tahoma"/>
                <a:cs typeface="Tahoma"/>
              </a:rPr>
              <a:t> </a:t>
            </a:r>
            <a:r>
              <a:rPr sz="2500" spc="75" dirty="0">
                <a:latin typeface="Tahoma"/>
                <a:cs typeface="Tahoma"/>
              </a:rPr>
              <a:t>de</a:t>
            </a:r>
            <a:r>
              <a:rPr sz="2500" spc="-80" dirty="0">
                <a:latin typeface="Tahoma"/>
                <a:cs typeface="Tahoma"/>
              </a:rPr>
              <a:t> </a:t>
            </a:r>
            <a:r>
              <a:rPr sz="2500" spc="70" dirty="0">
                <a:latin typeface="Tahoma"/>
                <a:cs typeface="Tahoma"/>
              </a:rPr>
              <a:t>generación</a:t>
            </a:r>
            <a:r>
              <a:rPr sz="2500" spc="-85" dirty="0">
                <a:latin typeface="Tahoma"/>
                <a:cs typeface="Tahoma"/>
              </a:rPr>
              <a:t> </a:t>
            </a:r>
            <a:r>
              <a:rPr sz="2500" spc="55" dirty="0">
                <a:latin typeface="Tahoma"/>
                <a:cs typeface="Tahoma"/>
              </a:rPr>
              <a:t>relativos</a:t>
            </a:r>
            <a:r>
              <a:rPr sz="2500" spc="-80" dirty="0">
                <a:latin typeface="Tahoma"/>
                <a:cs typeface="Tahoma"/>
              </a:rPr>
              <a:t> </a:t>
            </a:r>
            <a:r>
              <a:rPr sz="2500" spc="55" dirty="0">
                <a:latin typeface="Tahoma"/>
                <a:cs typeface="Tahoma"/>
              </a:rPr>
              <a:t>a</a:t>
            </a:r>
            <a:r>
              <a:rPr sz="2500" spc="-85" dirty="0">
                <a:latin typeface="Tahoma"/>
                <a:cs typeface="Tahoma"/>
              </a:rPr>
              <a:t> </a:t>
            </a:r>
            <a:r>
              <a:rPr sz="2500" spc="65" dirty="0">
                <a:latin typeface="Tahoma"/>
                <a:cs typeface="Tahoma"/>
              </a:rPr>
              <a:t>los</a:t>
            </a:r>
            <a:r>
              <a:rPr sz="2500" spc="-80" dirty="0">
                <a:latin typeface="Tahoma"/>
                <a:cs typeface="Tahoma"/>
              </a:rPr>
              <a:t> </a:t>
            </a:r>
            <a:r>
              <a:rPr sz="2500" spc="70" dirty="0">
                <a:latin typeface="Tahoma"/>
                <a:cs typeface="Tahoma"/>
              </a:rPr>
              <a:t>terminales</a:t>
            </a:r>
            <a:r>
              <a:rPr sz="2500" spc="-80" dirty="0">
                <a:latin typeface="Tahoma"/>
                <a:cs typeface="Tahoma"/>
              </a:rPr>
              <a:t> </a:t>
            </a:r>
            <a:r>
              <a:rPr sz="2500" spc="75" dirty="0">
                <a:latin typeface="Tahoma"/>
                <a:cs typeface="Tahoma"/>
              </a:rPr>
              <a:t>de</a:t>
            </a:r>
            <a:r>
              <a:rPr sz="2500" spc="-85" dirty="0">
                <a:latin typeface="Tahoma"/>
                <a:cs typeface="Tahoma"/>
              </a:rPr>
              <a:t> </a:t>
            </a:r>
            <a:r>
              <a:rPr sz="2500" spc="60" dirty="0">
                <a:latin typeface="Tahoma"/>
                <a:cs typeface="Tahoma"/>
              </a:rPr>
              <a:t>línea</a:t>
            </a:r>
            <a:endParaRPr sz="2500" dirty="0">
              <a:latin typeface="Tahoma"/>
              <a:cs typeface="Tahoma"/>
            </a:endParaRPr>
          </a:p>
          <a:p>
            <a:pPr marL="457200" indent="-457200" algn="just">
              <a:spcBef>
                <a:spcPts val="575"/>
              </a:spcBef>
              <a:buSzPct val="126315"/>
              <a:buFont typeface="Arial" panose="020B0604020202020204" pitchFamily="34" charset="0"/>
              <a:buChar char="•"/>
              <a:tabLst>
                <a:tab pos="1366520" algn="l"/>
              </a:tabLst>
            </a:pPr>
            <a:r>
              <a:rPr sz="2500" spc="85" dirty="0">
                <a:latin typeface="Tahoma"/>
                <a:cs typeface="Tahoma"/>
              </a:rPr>
              <a:t>cambiar</a:t>
            </a:r>
            <a:r>
              <a:rPr sz="2500" spc="-95" dirty="0">
                <a:latin typeface="Tahoma"/>
                <a:cs typeface="Tahoma"/>
              </a:rPr>
              <a:t> </a:t>
            </a:r>
            <a:r>
              <a:rPr sz="2500" spc="60" dirty="0">
                <a:latin typeface="Tahoma"/>
                <a:cs typeface="Tahoma"/>
              </a:rPr>
              <a:t>la</a:t>
            </a:r>
            <a:r>
              <a:rPr sz="2500" spc="-100" dirty="0">
                <a:latin typeface="Tahoma"/>
                <a:cs typeface="Tahoma"/>
              </a:rPr>
              <a:t> </a:t>
            </a:r>
            <a:r>
              <a:rPr sz="2500" spc="85" dirty="0">
                <a:latin typeface="Tahoma"/>
                <a:cs typeface="Tahoma"/>
              </a:rPr>
              <a:t>impedancia</a:t>
            </a:r>
            <a:r>
              <a:rPr sz="2500" spc="-95" dirty="0">
                <a:latin typeface="Tahoma"/>
                <a:cs typeface="Tahoma"/>
              </a:rPr>
              <a:t> </a:t>
            </a:r>
            <a:r>
              <a:rPr sz="2500" spc="90" dirty="0">
                <a:latin typeface="Tahoma"/>
                <a:cs typeface="Tahoma"/>
              </a:rPr>
              <a:t>de</a:t>
            </a:r>
            <a:r>
              <a:rPr sz="2500" spc="-95" dirty="0">
                <a:latin typeface="Tahoma"/>
                <a:cs typeface="Tahoma"/>
              </a:rPr>
              <a:t> </a:t>
            </a:r>
            <a:r>
              <a:rPr sz="2500" spc="60" dirty="0">
                <a:latin typeface="Tahoma"/>
                <a:cs typeface="Tahoma"/>
              </a:rPr>
              <a:t>la</a:t>
            </a:r>
            <a:r>
              <a:rPr sz="2500" spc="-95" dirty="0">
                <a:latin typeface="Tahoma"/>
                <a:cs typeface="Tahoma"/>
              </a:rPr>
              <a:t> </a:t>
            </a:r>
            <a:r>
              <a:rPr sz="2500" spc="70" dirty="0">
                <a:latin typeface="Tahoma"/>
                <a:cs typeface="Tahoma"/>
              </a:rPr>
              <a:t>línea</a:t>
            </a:r>
            <a:r>
              <a:rPr sz="2500" spc="-95" dirty="0">
                <a:latin typeface="Tahoma"/>
                <a:cs typeface="Tahoma"/>
              </a:rPr>
              <a:t> </a:t>
            </a:r>
            <a:r>
              <a:rPr sz="2500" spc="85" dirty="0">
                <a:latin typeface="Tahoma"/>
                <a:cs typeface="Tahoma"/>
              </a:rPr>
              <a:t>con</a:t>
            </a:r>
            <a:r>
              <a:rPr sz="2500" spc="-95" dirty="0">
                <a:latin typeface="Tahoma"/>
                <a:cs typeface="Tahoma"/>
              </a:rPr>
              <a:t> </a:t>
            </a:r>
            <a:r>
              <a:rPr sz="2500" spc="70" dirty="0">
                <a:latin typeface="Tahoma"/>
                <a:cs typeface="Tahoma"/>
              </a:rPr>
              <a:t>capacitores</a:t>
            </a:r>
            <a:r>
              <a:rPr sz="2500" spc="-95" dirty="0">
                <a:latin typeface="Tahoma"/>
                <a:cs typeface="Tahoma"/>
              </a:rPr>
              <a:t> </a:t>
            </a:r>
            <a:r>
              <a:rPr sz="2500" spc="90" dirty="0">
                <a:latin typeface="Tahoma"/>
                <a:cs typeface="Tahoma"/>
              </a:rPr>
              <a:t>en</a:t>
            </a:r>
            <a:r>
              <a:rPr sz="2500" spc="-95" dirty="0">
                <a:latin typeface="Tahoma"/>
                <a:cs typeface="Tahoma"/>
              </a:rPr>
              <a:t> </a:t>
            </a:r>
            <a:r>
              <a:rPr sz="2500" spc="70" dirty="0">
                <a:latin typeface="Tahoma"/>
                <a:cs typeface="Tahoma"/>
              </a:rPr>
              <a:t>serie</a:t>
            </a:r>
            <a:endParaRPr sz="2500" dirty="0">
              <a:latin typeface="Tahoma"/>
              <a:cs typeface="Tahoma"/>
            </a:endParaRPr>
          </a:p>
          <a:p>
            <a:pPr marR="69215" algn="just">
              <a:spcBef>
                <a:spcPts val="2000"/>
              </a:spcBef>
            </a:pPr>
            <a:r>
              <a:rPr sz="2500" spc="40" dirty="0">
                <a:latin typeface="Tahoma"/>
                <a:cs typeface="Tahoma"/>
              </a:rPr>
              <a:t>En</a:t>
            </a:r>
            <a:r>
              <a:rPr sz="2500" spc="-80" dirty="0">
                <a:latin typeface="Tahoma"/>
                <a:cs typeface="Tahoma"/>
              </a:rPr>
              <a:t> </a:t>
            </a:r>
            <a:r>
              <a:rPr sz="2500" spc="25" dirty="0" err="1">
                <a:latin typeface="Tahoma"/>
                <a:cs typeface="Tahoma"/>
              </a:rPr>
              <a:t>cambio</a:t>
            </a:r>
            <a:r>
              <a:rPr sz="2500" spc="25" dirty="0" smtClean="0">
                <a:latin typeface="Tahoma"/>
                <a:cs typeface="Tahoma"/>
              </a:rPr>
              <a:t>,</a:t>
            </a:r>
            <a:r>
              <a:rPr lang="es-ES" sz="2500" spc="25" dirty="0" smtClean="0">
                <a:latin typeface="Tahoma"/>
                <a:cs typeface="Tahoma"/>
              </a:rPr>
              <a:t> </a:t>
            </a:r>
            <a:r>
              <a:rPr sz="2500" b="1" spc="25" dirty="0" smtClean="0">
                <a:latin typeface="Tahoma"/>
                <a:cs typeface="Tahoma"/>
              </a:rPr>
              <a:t>d</a:t>
            </a:r>
            <a:r>
              <a:rPr lang="es-ES" sz="2500" b="1" spc="25" dirty="0" err="1" smtClean="0">
                <a:latin typeface="Tahoma"/>
                <a:cs typeface="Tahoma"/>
              </a:rPr>
              <a:t>isminución</a:t>
            </a:r>
            <a:r>
              <a:rPr lang="es-ES" sz="2500" b="1" spc="25" dirty="0" smtClean="0">
                <a:latin typeface="Tahoma"/>
                <a:cs typeface="Tahoma"/>
              </a:rPr>
              <a:t> d</a:t>
            </a:r>
            <a:r>
              <a:rPr sz="2500" spc="25" dirty="0" smtClean="0">
                <a:latin typeface="Tahoma"/>
                <a:cs typeface="Tahoma"/>
              </a:rPr>
              <a:t>el</a:t>
            </a:r>
            <a:r>
              <a:rPr sz="2500" spc="-75" dirty="0" smtClean="0">
                <a:latin typeface="Tahoma"/>
                <a:cs typeface="Tahoma"/>
              </a:rPr>
              <a:t> </a:t>
            </a:r>
            <a:r>
              <a:rPr sz="2500" spc="45" dirty="0">
                <a:latin typeface="Tahoma"/>
                <a:cs typeface="Tahoma"/>
              </a:rPr>
              <a:t>flujo</a:t>
            </a:r>
            <a:r>
              <a:rPr sz="2500" spc="-75" dirty="0">
                <a:latin typeface="Tahoma"/>
                <a:cs typeface="Tahoma"/>
              </a:rPr>
              <a:t> </a:t>
            </a:r>
            <a:r>
              <a:rPr sz="2500" spc="75" dirty="0">
                <a:latin typeface="Tahoma"/>
                <a:cs typeface="Tahoma"/>
              </a:rPr>
              <a:t>de</a:t>
            </a:r>
            <a:r>
              <a:rPr sz="2500" spc="-75" dirty="0">
                <a:latin typeface="Tahoma"/>
                <a:cs typeface="Tahoma"/>
              </a:rPr>
              <a:t> </a:t>
            </a:r>
            <a:r>
              <a:rPr lang="es-ES" sz="2500" spc="65" dirty="0" smtClean="0">
                <a:latin typeface="Tahoma"/>
                <a:cs typeface="Tahoma"/>
              </a:rPr>
              <a:t>potencia activa</a:t>
            </a:r>
            <a:r>
              <a:rPr sz="2500" spc="-75" dirty="0" smtClean="0">
                <a:latin typeface="Tahoma"/>
                <a:cs typeface="Tahoma"/>
              </a:rPr>
              <a:t> </a:t>
            </a:r>
            <a:r>
              <a:rPr sz="2500" spc="55" dirty="0">
                <a:latin typeface="Tahoma"/>
                <a:cs typeface="Tahoma"/>
              </a:rPr>
              <a:t>se</a:t>
            </a:r>
            <a:r>
              <a:rPr sz="2500" spc="-75" dirty="0">
                <a:latin typeface="Tahoma"/>
                <a:cs typeface="Tahoma"/>
              </a:rPr>
              <a:t> </a:t>
            </a:r>
            <a:r>
              <a:rPr sz="2500" spc="80" dirty="0">
                <a:latin typeface="Tahoma"/>
                <a:cs typeface="Tahoma"/>
              </a:rPr>
              <a:t>puede</a:t>
            </a:r>
            <a:r>
              <a:rPr sz="2500" spc="-80" dirty="0">
                <a:latin typeface="Tahoma"/>
                <a:cs typeface="Tahoma"/>
              </a:rPr>
              <a:t> </a:t>
            </a:r>
            <a:r>
              <a:rPr sz="2500" spc="75" dirty="0">
                <a:latin typeface="Tahoma"/>
                <a:cs typeface="Tahoma"/>
              </a:rPr>
              <a:t>lograr</a:t>
            </a:r>
            <a:r>
              <a:rPr sz="2500" spc="-75" dirty="0">
                <a:latin typeface="Tahoma"/>
                <a:cs typeface="Tahoma"/>
              </a:rPr>
              <a:t> </a:t>
            </a:r>
            <a:r>
              <a:rPr sz="2500" spc="80" dirty="0">
                <a:latin typeface="Tahoma"/>
                <a:cs typeface="Tahoma"/>
              </a:rPr>
              <a:t>disminuyendo</a:t>
            </a:r>
            <a:r>
              <a:rPr sz="2500" spc="-75" dirty="0">
                <a:latin typeface="Tahoma"/>
                <a:cs typeface="Tahoma"/>
              </a:rPr>
              <a:t> </a:t>
            </a:r>
            <a:r>
              <a:rPr sz="2500" spc="50" dirty="0">
                <a:latin typeface="Tahoma"/>
                <a:cs typeface="Tahoma"/>
              </a:rPr>
              <a:t>el </a:t>
            </a:r>
            <a:r>
              <a:rPr sz="2500" spc="80" dirty="0" err="1" smtClean="0">
                <a:latin typeface="Tahoma"/>
                <a:cs typeface="Tahoma"/>
              </a:rPr>
              <a:t>ángulo</a:t>
            </a:r>
            <a:r>
              <a:rPr sz="2500" spc="80" dirty="0" smtClean="0">
                <a:latin typeface="Tahoma"/>
                <a:cs typeface="Tahoma"/>
              </a:rPr>
              <a:t> </a:t>
            </a:r>
            <a:r>
              <a:rPr sz="2500" spc="75" dirty="0">
                <a:latin typeface="Tahoma"/>
                <a:cs typeface="Tahoma"/>
              </a:rPr>
              <a:t>de </a:t>
            </a:r>
            <a:r>
              <a:rPr sz="2500" spc="50" dirty="0">
                <a:latin typeface="Tahoma"/>
                <a:cs typeface="Tahoma"/>
              </a:rPr>
              <a:t>fase </a:t>
            </a:r>
            <a:r>
              <a:rPr sz="2500" spc="75" dirty="0">
                <a:latin typeface="Tahoma"/>
                <a:cs typeface="Tahoma"/>
              </a:rPr>
              <a:t>con transformadores de </a:t>
            </a:r>
            <a:r>
              <a:rPr sz="2500" spc="80" dirty="0">
                <a:latin typeface="Tahoma"/>
                <a:cs typeface="Tahoma"/>
              </a:rPr>
              <a:t>cambio </a:t>
            </a:r>
            <a:r>
              <a:rPr sz="2500" spc="75" dirty="0">
                <a:latin typeface="Tahoma"/>
                <a:cs typeface="Tahoma"/>
              </a:rPr>
              <a:t>de </a:t>
            </a:r>
            <a:r>
              <a:rPr sz="2500" spc="30" dirty="0">
                <a:latin typeface="Tahoma"/>
                <a:cs typeface="Tahoma"/>
              </a:rPr>
              <a:t>fase, </a:t>
            </a:r>
            <a:r>
              <a:rPr sz="2500" spc="95" dirty="0">
                <a:latin typeface="Tahoma"/>
                <a:cs typeface="Tahoma"/>
              </a:rPr>
              <a:t>o </a:t>
            </a:r>
            <a:r>
              <a:rPr sz="2500" spc="85" dirty="0">
                <a:latin typeface="Tahoma"/>
                <a:cs typeface="Tahoma"/>
              </a:rPr>
              <a:t>aumentando </a:t>
            </a:r>
            <a:r>
              <a:rPr sz="2500" spc="50" dirty="0">
                <a:latin typeface="Tahoma"/>
                <a:cs typeface="Tahoma"/>
              </a:rPr>
              <a:t>la </a:t>
            </a:r>
            <a:r>
              <a:rPr sz="2500" spc="70" dirty="0" err="1" smtClean="0">
                <a:latin typeface="Tahoma"/>
                <a:cs typeface="Tahoma"/>
              </a:rPr>
              <a:t>impedancia</a:t>
            </a:r>
            <a:r>
              <a:rPr lang="es-ES" sz="2500" spc="70" dirty="0" smtClean="0">
                <a:latin typeface="Tahoma"/>
                <a:cs typeface="Tahoma"/>
              </a:rPr>
              <a:t> </a:t>
            </a:r>
            <a:r>
              <a:rPr sz="2500" spc="75" dirty="0" smtClean="0">
                <a:latin typeface="Tahoma"/>
                <a:cs typeface="Tahoma"/>
              </a:rPr>
              <a:t>de</a:t>
            </a:r>
            <a:r>
              <a:rPr sz="2500" spc="-85" dirty="0" smtClean="0">
                <a:latin typeface="Tahoma"/>
                <a:cs typeface="Tahoma"/>
              </a:rPr>
              <a:t> </a:t>
            </a:r>
            <a:r>
              <a:rPr sz="2500" spc="50" dirty="0">
                <a:latin typeface="Tahoma"/>
                <a:cs typeface="Tahoma"/>
              </a:rPr>
              <a:t>la</a:t>
            </a:r>
            <a:r>
              <a:rPr sz="2500" spc="-85" dirty="0">
                <a:latin typeface="Tahoma"/>
                <a:cs typeface="Tahoma"/>
              </a:rPr>
              <a:t> </a:t>
            </a:r>
            <a:r>
              <a:rPr sz="2500" spc="60" dirty="0">
                <a:latin typeface="Tahoma"/>
                <a:cs typeface="Tahoma"/>
              </a:rPr>
              <a:t>línea</a:t>
            </a:r>
            <a:r>
              <a:rPr sz="2500" spc="-85" dirty="0">
                <a:latin typeface="Tahoma"/>
                <a:cs typeface="Tahoma"/>
              </a:rPr>
              <a:t> </a:t>
            </a:r>
            <a:r>
              <a:rPr sz="2500" spc="70" dirty="0">
                <a:latin typeface="Tahoma"/>
                <a:cs typeface="Tahoma"/>
              </a:rPr>
              <a:t>desconectando</a:t>
            </a:r>
            <a:r>
              <a:rPr sz="2500" spc="-85" dirty="0">
                <a:latin typeface="Tahoma"/>
                <a:cs typeface="Tahoma"/>
              </a:rPr>
              <a:t> </a:t>
            </a:r>
            <a:r>
              <a:rPr sz="2500" spc="65" dirty="0">
                <a:latin typeface="Tahoma"/>
                <a:cs typeface="Tahoma"/>
              </a:rPr>
              <a:t>los</a:t>
            </a:r>
            <a:r>
              <a:rPr sz="2500" spc="-85" dirty="0">
                <a:latin typeface="Tahoma"/>
                <a:cs typeface="Tahoma"/>
              </a:rPr>
              <a:t> </a:t>
            </a:r>
            <a:r>
              <a:rPr sz="2500" spc="60" dirty="0">
                <a:latin typeface="Tahoma"/>
                <a:cs typeface="Tahoma"/>
              </a:rPr>
              <a:t>capacitores</a:t>
            </a:r>
            <a:r>
              <a:rPr sz="2500" spc="-85" dirty="0">
                <a:latin typeface="Tahoma"/>
                <a:cs typeface="Tahoma"/>
              </a:rPr>
              <a:t> </a:t>
            </a:r>
            <a:r>
              <a:rPr sz="2500" spc="75" dirty="0">
                <a:latin typeface="Tahoma"/>
                <a:cs typeface="Tahoma"/>
              </a:rPr>
              <a:t>en</a:t>
            </a:r>
            <a:r>
              <a:rPr sz="2500" spc="-85" dirty="0">
                <a:latin typeface="Tahoma"/>
                <a:cs typeface="Tahoma"/>
              </a:rPr>
              <a:t> </a:t>
            </a:r>
            <a:r>
              <a:rPr sz="2500" spc="40" dirty="0">
                <a:latin typeface="Tahoma"/>
                <a:cs typeface="Tahoma"/>
              </a:rPr>
              <a:t>serie.</a:t>
            </a:r>
            <a:endParaRPr sz="2500" dirty="0">
              <a:latin typeface="Tahoma"/>
              <a:cs typeface="Tahoma"/>
            </a:endParaRPr>
          </a:p>
        </p:txBody>
      </p:sp>
      <p:sp>
        <p:nvSpPr>
          <p:cNvPr id="13" name="object 4"/>
          <p:cNvSpPr txBox="1">
            <a:spLocks/>
          </p:cNvSpPr>
          <p:nvPr/>
        </p:nvSpPr>
        <p:spPr>
          <a:xfrm>
            <a:off x="0" y="339345"/>
            <a:ext cx="78486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200" b="1" kern="0" spc="-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1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br>
              <a:rPr lang="es-ES" sz="3200" b="1" kern="0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3200" b="1" kern="0" spc="-4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Consideraciones</a:t>
            </a:r>
            <a:r>
              <a:rPr lang="es-ES" sz="3200" b="1" kern="0" spc="-14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2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operativas</a:t>
            </a:r>
            <a:endParaRPr lang="es-ES" sz="3200" b="1" kern="0" spc="-3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4689" y="2137410"/>
            <a:ext cx="5932170" cy="430911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035252" y="1760854"/>
            <a:ext cx="49434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1" dirty="0">
                <a:latin typeface="Tahoma"/>
                <a:cs typeface="Tahoma"/>
              </a:rPr>
              <a:t>Diferencia</a:t>
            </a:r>
            <a:r>
              <a:rPr sz="2000" b="1" spc="-75" dirty="0">
                <a:latin typeface="Tahoma"/>
                <a:cs typeface="Tahoma"/>
              </a:rPr>
              <a:t> </a:t>
            </a:r>
            <a:r>
              <a:rPr sz="2000" b="1" dirty="0">
                <a:latin typeface="Tahoma"/>
                <a:cs typeface="Tahoma"/>
              </a:rPr>
              <a:t>de</a:t>
            </a:r>
            <a:r>
              <a:rPr sz="2000" b="1" spc="-70" dirty="0">
                <a:latin typeface="Tahoma"/>
                <a:cs typeface="Tahoma"/>
              </a:rPr>
              <a:t> </a:t>
            </a:r>
            <a:r>
              <a:rPr sz="2000" b="1" spc="15" dirty="0">
                <a:latin typeface="Tahoma"/>
                <a:cs typeface="Tahoma"/>
              </a:rPr>
              <a:t>ángulo</a:t>
            </a:r>
            <a:r>
              <a:rPr sz="2000" b="1" spc="-75" dirty="0">
                <a:latin typeface="Tahoma"/>
                <a:cs typeface="Tahoma"/>
              </a:rPr>
              <a:t> </a:t>
            </a:r>
            <a:r>
              <a:rPr sz="2000" b="1" dirty="0">
                <a:latin typeface="Tahoma"/>
                <a:cs typeface="Tahoma"/>
              </a:rPr>
              <a:t>de</a:t>
            </a:r>
            <a:r>
              <a:rPr sz="2000" b="1" spc="-70" dirty="0">
                <a:latin typeface="Tahoma"/>
                <a:cs typeface="Tahoma"/>
              </a:rPr>
              <a:t> </a:t>
            </a:r>
            <a:r>
              <a:rPr sz="2000" b="1" spc="-10" dirty="0">
                <a:latin typeface="Tahoma"/>
                <a:cs typeface="Tahoma"/>
              </a:rPr>
              <a:t>fase</a:t>
            </a:r>
            <a:r>
              <a:rPr sz="2000" b="1" spc="-70" dirty="0">
                <a:latin typeface="Tahoma"/>
                <a:cs typeface="Tahoma"/>
              </a:rPr>
              <a:t> </a:t>
            </a:r>
            <a:r>
              <a:rPr sz="2000" b="1" dirty="0">
                <a:latin typeface="Tahoma"/>
                <a:cs typeface="Tahoma"/>
              </a:rPr>
              <a:t>de</a:t>
            </a:r>
            <a:r>
              <a:rPr sz="2000" b="1" spc="-75" dirty="0">
                <a:latin typeface="Tahoma"/>
                <a:cs typeface="Tahoma"/>
              </a:rPr>
              <a:t> </a:t>
            </a:r>
            <a:r>
              <a:rPr sz="2000" b="1" spc="-15" dirty="0">
                <a:latin typeface="Tahoma"/>
                <a:cs typeface="Tahoma"/>
              </a:rPr>
              <a:t>voltaje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5" name="object 4"/>
          <p:cNvSpPr txBox="1">
            <a:spLocks/>
          </p:cNvSpPr>
          <p:nvPr/>
        </p:nvSpPr>
        <p:spPr>
          <a:xfrm>
            <a:off x="2253487" y="362335"/>
            <a:ext cx="78486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200" b="1" kern="0" spc="-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1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br>
              <a:rPr lang="es-ES" sz="3200" b="1" kern="0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3200" b="1" kern="0" spc="-4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Consideraciones</a:t>
            </a:r>
            <a:r>
              <a:rPr lang="es-ES" sz="3200" b="1" kern="0" spc="-14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2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operativas</a:t>
            </a:r>
            <a:endParaRPr lang="es-ES" sz="3200" b="1" kern="0" spc="-3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266700"/>
            <a:ext cx="9144000" cy="5981700"/>
            <a:chOff x="0" y="266700"/>
            <a:chExt cx="9144000" cy="59817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266700"/>
              <a:ext cx="7975600" cy="59817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4800663"/>
              <a:ext cx="9144000" cy="567055"/>
            </a:xfrm>
            <a:custGeom>
              <a:avLst/>
              <a:gdLst/>
              <a:ahLst/>
              <a:cxnLst/>
              <a:rect l="l" t="t" r="r" b="b"/>
              <a:pathLst>
                <a:path w="9144000" h="567054">
                  <a:moveTo>
                    <a:pt x="9144000" y="0"/>
                  </a:moveTo>
                  <a:lnTo>
                    <a:pt x="0" y="0"/>
                  </a:lnTo>
                  <a:lnTo>
                    <a:pt x="0" y="566737"/>
                  </a:lnTo>
                  <a:lnTo>
                    <a:pt x="9144000" y="56673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1F9D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340355" y="5071872"/>
            <a:ext cx="4510405" cy="2205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50" b="1" spc="5" dirty="0">
                <a:solidFill>
                  <a:srgbClr val="FFFFFF"/>
                </a:solidFill>
                <a:latin typeface="Tahoma"/>
                <a:cs typeface="Tahoma"/>
              </a:rPr>
              <a:t>Transformador</a:t>
            </a:r>
            <a:r>
              <a:rPr sz="135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50" b="1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35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50" b="1" spc="5" dirty="0">
                <a:solidFill>
                  <a:srgbClr val="FFFFFF"/>
                </a:solidFill>
                <a:latin typeface="Tahoma"/>
                <a:cs typeface="Tahoma"/>
              </a:rPr>
              <a:t>cambio</a:t>
            </a:r>
            <a:r>
              <a:rPr sz="135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50" b="1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35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50" b="1" spc="-5" dirty="0">
                <a:solidFill>
                  <a:srgbClr val="FFFFFF"/>
                </a:solidFill>
                <a:latin typeface="Tahoma"/>
                <a:cs typeface="Tahoma"/>
              </a:rPr>
              <a:t>fase</a:t>
            </a:r>
            <a:r>
              <a:rPr sz="135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50" b="1" spc="-150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35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50" b="1" spc="-5" dirty="0">
                <a:solidFill>
                  <a:srgbClr val="FFFFFF"/>
                </a:solidFill>
                <a:latin typeface="Tahoma"/>
                <a:cs typeface="Tahoma"/>
              </a:rPr>
              <a:t>"Cambio</a:t>
            </a:r>
            <a:r>
              <a:rPr sz="135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50" b="1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35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50" b="1" spc="-10" dirty="0">
                <a:solidFill>
                  <a:srgbClr val="FFFFFF"/>
                </a:solidFill>
                <a:latin typeface="Tahoma"/>
                <a:cs typeface="Tahoma"/>
              </a:rPr>
              <a:t>fase"</a:t>
            </a:r>
            <a:endParaRPr sz="13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685800" y="1786254"/>
            <a:ext cx="10820400" cy="42876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Condensadores</a:t>
            </a:r>
            <a:r>
              <a:rPr sz="2800" b="1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serie</a:t>
            </a:r>
            <a:endParaRPr lang="es-ES" sz="28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10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844"/>
              </a:spcBef>
            </a:pP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condensadores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serie cancelan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parte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reactancia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inductiva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y,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tanto,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disminuyen </a:t>
            </a:r>
            <a:r>
              <a:rPr sz="2800" spc="-6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impedancia.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permite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fluya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9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activa</a:t>
            </a:r>
            <a:r>
              <a:rPr sz="2800" spc="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5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844"/>
              </a:spcBef>
            </a:pPr>
            <a:endParaRPr lang="es-ES" sz="2800" spc="5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100"/>
              </a:spcBef>
            </a:pPr>
            <a:r>
              <a:rPr lang="es-ES"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empresas</a:t>
            </a:r>
            <a:r>
              <a:rPr lang="es-ES"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servicios</a:t>
            </a:r>
            <a:r>
              <a:rPr lang="es-ES"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públicos</a:t>
            </a:r>
            <a:r>
              <a:rPr lang="es-ES"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utilizan</a:t>
            </a:r>
            <a:r>
              <a:rPr lang="es-ES"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condensadores</a:t>
            </a:r>
            <a:r>
              <a:rPr lang="es-ES"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serie </a:t>
            </a:r>
            <a:r>
              <a:rPr lang="es-ES" sz="2800" spc="6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principalmente</a:t>
            </a:r>
            <a:r>
              <a:rPr lang="es-ES" sz="2800" spc="-7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mejorar</a:t>
            </a:r>
            <a:r>
              <a:rPr lang="es-ES"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>
              <a:lnSpc>
                <a:spcPct val="145500"/>
              </a:lnSpc>
              <a:spcBef>
                <a:spcPts val="844"/>
              </a:spcBef>
            </a:pPr>
            <a:endParaRPr sz="2200" dirty="0">
              <a:latin typeface="Tahoma"/>
              <a:cs typeface="Tahoma"/>
            </a:endParaRPr>
          </a:p>
        </p:txBody>
      </p:sp>
      <p:sp>
        <p:nvSpPr>
          <p:cNvPr id="14" name="object 4"/>
          <p:cNvSpPr txBox="1">
            <a:spLocks/>
          </p:cNvSpPr>
          <p:nvPr/>
        </p:nvSpPr>
        <p:spPr>
          <a:xfrm>
            <a:off x="2253487" y="362335"/>
            <a:ext cx="78486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200" b="1" kern="0" spc="-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1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br>
              <a:rPr lang="es-ES" sz="3200" b="1" kern="0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3200" b="1" kern="0" spc="-4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Consideraciones</a:t>
            </a:r>
            <a:r>
              <a:rPr lang="es-ES" sz="3200" b="1" kern="0" spc="-14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2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operativas</a:t>
            </a:r>
            <a:endParaRPr lang="es-ES" sz="3200" b="1" kern="0" spc="-3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93978" y="1447799"/>
            <a:ext cx="5029199" cy="41148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05600" y="1219200"/>
            <a:ext cx="4029455" cy="454748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340354" y="5097271"/>
            <a:ext cx="176276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5" dirty="0">
                <a:solidFill>
                  <a:srgbClr val="FFFFFF"/>
                </a:solidFill>
                <a:latin typeface="Tahoma"/>
                <a:cs typeface="Tahoma"/>
              </a:rPr>
              <a:t>Condensadores</a:t>
            </a:r>
            <a:r>
              <a:rPr sz="115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b="1" spc="5" dirty="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sz="115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ahoma"/>
                <a:cs typeface="Tahoma"/>
              </a:rPr>
              <a:t>serie</a:t>
            </a:r>
            <a:endParaRPr sz="11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85800" y="1905000"/>
            <a:ext cx="10744200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spcBef>
                <a:spcPts val="2840"/>
              </a:spcBef>
            </a:pPr>
            <a:r>
              <a:rPr sz="2800" b="1" spc="10" dirty="0" smtClean="0">
                <a:latin typeface="Tahoma"/>
                <a:cs typeface="Tahoma"/>
              </a:rPr>
              <a:t>Control</a:t>
            </a:r>
            <a:r>
              <a:rPr sz="2800" b="1" spc="-90" dirty="0" smtClean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de</a:t>
            </a:r>
            <a:r>
              <a:rPr sz="2800" b="1" spc="-90" dirty="0">
                <a:latin typeface="Tahoma"/>
                <a:cs typeface="Tahoma"/>
              </a:rPr>
              <a:t> </a:t>
            </a:r>
            <a:r>
              <a:rPr sz="2800" b="1" spc="-15" dirty="0">
                <a:latin typeface="Tahoma"/>
                <a:cs typeface="Tahoma"/>
              </a:rPr>
              <a:t>voltaje</a:t>
            </a:r>
            <a:r>
              <a:rPr sz="2800" b="1" spc="-85" dirty="0">
                <a:latin typeface="Tahoma"/>
                <a:cs typeface="Tahoma"/>
              </a:rPr>
              <a:t> </a:t>
            </a:r>
            <a:r>
              <a:rPr sz="2800" b="1" spc="-20" dirty="0">
                <a:latin typeface="Tahoma"/>
                <a:cs typeface="Tahoma"/>
              </a:rPr>
              <a:t>y</a:t>
            </a:r>
            <a:r>
              <a:rPr sz="2800" b="1" spc="-90" dirty="0">
                <a:latin typeface="Tahoma"/>
                <a:cs typeface="Tahoma"/>
              </a:rPr>
              <a:t> </a:t>
            </a:r>
            <a:r>
              <a:rPr sz="2800" b="1" spc="-20" dirty="0">
                <a:latin typeface="Tahoma"/>
                <a:cs typeface="Tahoma"/>
              </a:rPr>
              <a:t>flujo</a:t>
            </a:r>
            <a:r>
              <a:rPr sz="2800" b="1" spc="-90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de</a:t>
            </a:r>
            <a:r>
              <a:rPr sz="2800" b="1" spc="-85" dirty="0">
                <a:latin typeface="Tahoma"/>
                <a:cs typeface="Tahoma"/>
              </a:rPr>
              <a:t> </a:t>
            </a:r>
            <a:r>
              <a:rPr sz="2800" b="1" spc="10" dirty="0">
                <a:latin typeface="Tahoma"/>
                <a:cs typeface="Tahoma"/>
              </a:rPr>
              <a:t>potencia</a:t>
            </a:r>
            <a:r>
              <a:rPr sz="2800" b="1" spc="-90" dirty="0">
                <a:latin typeface="Tahoma"/>
                <a:cs typeface="Tahoma"/>
              </a:rPr>
              <a:t> </a:t>
            </a:r>
            <a:r>
              <a:rPr sz="2800" b="1" spc="5" dirty="0">
                <a:latin typeface="Tahoma"/>
                <a:cs typeface="Tahoma"/>
              </a:rPr>
              <a:t>reactiva</a:t>
            </a:r>
            <a:endParaRPr sz="2800" dirty="0">
              <a:latin typeface="Tahoma"/>
              <a:cs typeface="Tahoma"/>
            </a:endParaRPr>
          </a:p>
          <a:p>
            <a:pPr algn="just">
              <a:spcBef>
                <a:spcPts val="25"/>
              </a:spcBef>
            </a:pPr>
            <a:endParaRPr sz="2800" dirty="0">
              <a:latin typeface="Tahoma"/>
              <a:cs typeface="Tahoma"/>
            </a:endParaRPr>
          </a:p>
          <a:p>
            <a:pPr marR="5080" algn="just"/>
            <a:r>
              <a:rPr sz="2800" spc="90" dirty="0">
                <a:latin typeface="Tahoma"/>
                <a:cs typeface="Tahoma"/>
              </a:rPr>
              <a:t>Los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métodos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de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compensación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reactiva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alivian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algunos </a:t>
            </a:r>
            <a:r>
              <a:rPr sz="2800" spc="-705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de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los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efectos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indeseables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de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la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carga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de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la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línea.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13" name="object 4"/>
          <p:cNvSpPr txBox="1">
            <a:spLocks/>
          </p:cNvSpPr>
          <p:nvPr/>
        </p:nvSpPr>
        <p:spPr>
          <a:xfrm>
            <a:off x="2253487" y="362335"/>
            <a:ext cx="78486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200" b="1" kern="0" spc="-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1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br>
              <a:rPr lang="es-ES" sz="3200" b="1" kern="0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3200" b="1" kern="0" spc="-4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Consideraciones</a:t>
            </a:r>
            <a:r>
              <a:rPr lang="es-ES" sz="3200" b="1" kern="0" spc="-14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2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operativas</a:t>
            </a:r>
            <a:endParaRPr lang="es-ES" sz="3200" b="1" kern="0" spc="-3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05687" y="1360044"/>
            <a:ext cx="10744200" cy="53707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833880" algn="just">
              <a:spcBef>
                <a:spcPts val="1515"/>
              </a:spcBef>
            </a:pPr>
            <a:r>
              <a:rPr sz="2700" b="1" spc="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</a:t>
            </a:r>
            <a:r>
              <a:rPr sz="2700" b="1" spc="-6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700" b="1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700" b="1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700" b="1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sz="2700" b="1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700" b="1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700" b="1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b="1" spc="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reactiva</a:t>
            </a:r>
            <a:r>
              <a:rPr sz="2700" b="1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sz="2700" b="1" spc="-6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1833880" algn="just">
              <a:spcBef>
                <a:spcPts val="1515"/>
              </a:spcBef>
            </a:pPr>
            <a:r>
              <a:rPr sz="2700" spc="5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700" spc="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spc="-57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general:</a:t>
            </a:r>
            <a:endParaRPr sz="2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5"/>
              </a:spcBef>
            </a:pPr>
            <a:endParaRPr sz="2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sz="27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7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siguientes</a:t>
            </a:r>
            <a:r>
              <a:rPr sz="27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spc="9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elementos</a:t>
            </a:r>
            <a:r>
              <a:rPr sz="27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spc="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lang="es-ES" sz="2700" spc="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b="1" i="1" spc="4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fuentes</a:t>
            </a:r>
            <a:r>
              <a:rPr lang="es-ES" sz="2700" b="1" spc="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spc="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700" spc="-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700" spc="-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2700" spc="8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otencia</a:t>
            </a:r>
            <a:r>
              <a:rPr sz="2700" spc="-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700" spc="-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2700" spc="6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eactiva</a:t>
            </a:r>
            <a:r>
              <a:rPr sz="2700" spc="-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(VAR):</a:t>
            </a:r>
            <a:endParaRPr sz="2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14400" lvl="1" indent="-457200" algn="just">
              <a:spcBef>
                <a:spcPts val="114"/>
              </a:spcBef>
              <a:buSzPct val="129411"/>
              <a:buFont typeface="Arial" panose="020B0604020202020204" pitchFamily="34" charset="0"/>
              <a:buChar char="•"/>
              <a:tabLst>
                <a:tab pos="1213485" algn="l"/>
                <a:tab pos="1214120" algn="l"/>
              </a:tabLst>
            </a:pPr>
            <a:r>
              <a:rPr sz="2700" spc="8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generadores</a:t>
            </a:r>
            <a:r>
              <a:rPr sz="27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spc="2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700" spc="-9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spc="8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condensadores</a:t>
            </a:r>
            <a:r>
              <a:rPr sz="27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spc="7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síncronos</a:t>
            </a:r>
            <a:r>
              <a:rPr lang="es-ES" sz="2700" spc="7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700" spc="7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sobreexcitados</a:t>
            </a:r>
            <a:endParaRPr lang="es-ES" sz="2700" spc="7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14400" lvl="1" indent="-457200" algn="just">
              <a:spcBef>
                <a:spcPts val="114"/>
              </a:spcBef>
              <a:buSzPct val="129411"/>
              <a:buFont typeface="Arial" panose="020B0604020202020204" pitchFamily="34" charset="0"/>
              <a:buChar char="•"/>
              <a:tabLst>
                <a:tab pos="1213485" algn="l"/>
                <a:tab pos="1214120" algn="l"/>
              </a:tabLst>
            </a:pPr>
            <a:r>
              <a:rPr sz="2700" spc="4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condensadores</a:t>
            </a:r>
            <a:r>
              <a:rPr sz="2700" spc="-6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7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spc="3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derivación</a:t>
            </a:r>
            <a:endParaRPr lang="es-ES" sz="2700" spc="3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14400" lvl="1" indent="-457200" algn="just">
              <a:spcBef>
                <a:spcPts val="114"/>
              </a:spcBef>
              <a:buSzPct val="129411"/>
              <a:buFont typeface="Arial" panose="020B0604020202020204" pitchFamily="34" charset="0"/>
              <a:buChar char="•"/>
              <a:tabLst>
                <a:tab pos="1213485" algn="l"/>
                <a:tab pos="1214120" algn="l"/>
              </a:tabLst>
            </a:pPr>
            <a:r>
              <a:rPr sz="2700" spc="4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capacitancia</a:t>
            </a:r>
            <a:r>
              <a:rPr sz="2700" spc="-9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7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endParaRPr sz="2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90"/>
              </a:spcBef>
            </a:pPr>
            <a:r>
              <a:rPr sz="27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7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spc="7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siguientes</a:t>
            </a:r>
            <a:r>
              <a:rPr sz="27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spc="5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elementos</a:t>
            </a:r>
            <a:r>
              <a:rPr lang="es-ES" sz="2700" spc="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b="1" i="1" spc="5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absorbe</a:t>
            </a:r>
            <a:r>
              <a:rPr lang="es-ES" sz="2700" b="1" i="1" spc="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sz="2700" b="1" i="1" spc="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2700" b="1" i="1" spc="-6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700" b="1" i="1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b="1" i="1" spc="6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usa</a:t>
            </a:r>
            <a:r>
              <a:rPr lang="es-ES" sz="2700" b="1" i="1" spc="6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 </a:t>
            </a:r>
            <a:r>
              <a:rPr sz="2700" spc="6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</a:t>
            </a:r>
            <a:r>
              <a:rPr lang="es-ES" sz="2700" spc="6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tencia</a:t>
            </a:r>
            <a:r>
              <a:rPr sz="2700" spc="-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700" spc="-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2700" spc="3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eactiv</a:t>
            </a:r>
            <a:r>
              <a:rPr lang="es-ES" sz="2700" spc="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700" spc="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sz="2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14400" lvl="1" indent="-457200" algn="just">
              <a:spcBef>
                <a:spcPts val="135"/>
              </a:spcBef>
              <a:buSzPct val="122222"/>
              <a:buFont typeface="Arial" panose="020B0604020202020204" pitchFamily="34" charset="0"/>
              <a:buChar char="•"/>
              <a:tabLst>
                <a:tab pos="1213485" algn="l"/>
                <a:tab pos="1214120" algn="l"/>
              </a:tabLst>
            </a:pPr>
            <a:r>
              <a:rPr sz="2700" spc="8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generadores</a:t>
            </a:r>
            <a:r>
              <a:rPr sz="27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spc="2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700" spc="-9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spc="8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condensadores</a:t>
            </a:r>
            <a:r>
              <a:rPr sz="27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spc="8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síncronos</a:t>
            </a:r>
            <a:r>
              <a:rPr lang="es-ES" sz="27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700" spc="7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subexcitados</a:t>
            </a:r>
            <a:endParaRPr lang="es-ES" sz="2700" spc="8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14400" lvl="1" indent="-457200" algn="just">
              <a:spcBef>
                <a:spcPts val="135"/>
              </a:spcBef>
              <a:buSzPct val="122222"/>
              <a:buFont typeface="Arial" panose="020B0604020202020204" pitchFamily="34" charset="0"/>
              <a:buChar char="•"/>
              <a:tabLst>
                <a:tab pos="1213485" algn="l"/>
                <a:tab pos="1214120" algn="l"/>
              </a:tabLst>
            </a:pPr>
            <a:r>
              <a:rPr sz="2700" spc="4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reactores</a:t>
            </a:r>
            <a:r>
              <a:rPr sz="2700" spc="-7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7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spc="4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derivación</a:t>
            </a:r>
            <a:endParaRPr lang="es-ES" sz="2700" spc="4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14400" lvl="1" indent="-457200" algn="just">
              <a:spcBef>
                <a:spcPts val="135"/>
              </a:spcBef>
              <a:buSzPct val="122222"/>
              <a:buFont typeface="Arial" panose="020B0604020202020204" pitchFamily="34" charset="0"/>
              <a:buChar char="•"/>
              <a:tabLst>
                <a:tab pos="1213485" algn="l"/>
                <a:tab pos="1214120" algn="l"/>
              </a:tabLst>
            </a:pPr>
            <a:r>
              <a:rPr sz="2700" spc="5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</a:t>
            </a:r>
            <a:r>
              <a:rPr sz="2700" spc="-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7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spc="4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endParaRPr lang="es-ES" sz="2700" spc="4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14400" lvl="1" indent="-457200" algn="just">
              <a:spcBef>
                <a:spcPts val="135"/>
              </a:spcBef>
              <a:buSzPct val="122222"/>
              <a:buFont typeface="Arial" panose="020B0604020202020204" pitchFamily="34" charset="0"/>
              <a:buChar char="•"/>
              <a:tabLst>
                <a:tab pos="1213485" algn="l"/>
                <a:tab pos="1214120" algn="l"/>
              </a:tabLst>
            </a:pPr>
            <a:r>
              <a:rPr sz="2700" spc="5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cargas</a:t>
            </a:r>
            <a:r>
              <a:rPr sz="2700" spc="-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7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7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motor</a:t>
            </a:r>
            <a:endParaRPr sz="2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object 4"/>
          <p:cNvSpPr txBox="1">
            <a:spLocks/>
          </p:cNvSpPr>
          <p:nvPr/>
        </p:nvSpPr>
        <p:spPr>
          <a:xfrm>
            <a:off x="2253487" y="362335"/>
            <a:ext cx="78486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200" b="1" kern="0" spc="-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1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br>
              <a:rPr lang="es-ES" sz="3200" b="1" kern="0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3200" b="1" kern="0" spc="-4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Consideraciones</a:t>
            </a:r>
            <a:r>
              <a:rPr lang="es-ES" sz="3200" b="1" kern="0" spc="-14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2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operativas</a:t>
            </a:r>
            <a:endParaRPr lang="es-ES" sz="3200" b="1" kern="0" spc="-3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85800" y="1360044"/>
            <a:ext cx="10820400" cy="53630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/>
            <a:r>
              <a:rPr sz="2800" b="1" spc="-1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Reactores</a:t>
            </a:r>
            <a:r>
              <a:rPr sz="2800" b="1" spc="-6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derivación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800"/>
              </a:spcBef>
            </a:pPr>
            <a:r>
              <a:rPr sz="2800" b="1" i="1" spc="-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Revisar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5080" algn="just">
              <a:spcBef>
                <a:spcPts val="570"/>
              </a:spcBef>
            </a:pP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ligeras,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capacitiva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causar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-5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excesivo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extremo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receptor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algn="just">
              <a:spcBef>
                <a:spcPts val="45"/>
              </a:spcBef>
              <a:buFont typeface="Arial" panose="020B0604020202020204" pitchFamily="34" charset="0"/>
              <a:buChar char="•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415925" indent="-457200" algn="just">
              <a:buSzPct val="138888"/>
              <a:buFont typeface="Arial" panose="020B0604020202020204" pitchFamily="34" charset="0"/>
              <a:buChar char="•"/>
              <a:tabLst>
                <a:tab pos="812165" algn="l"/>
                <a:tab pos="812800" algn="l"/>
              </a:tabLst>
            </a:pP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reactor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derivación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inductor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conectado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9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6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6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</a:t>
            </a:r>
            <a:endParaRPr lang="es-ES" sz="2800" spc="7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415925" indent="-457200" algn="just">
              <a:buSzPct val="138888"/>
              <a:buFont typeface="Arial" panose="020B0604020202020204" pitchFamily="34" charset="0"/>
              <a:buChar char="•"/>
              <a:tabLst>
                <a:tab pos="812165" algn="l"/>
                <a:tab pos="812800" algn="l"/>
              </a:tabLst>
            </a:pPr>
            <a:r>
              <a:rPr sz="2800" spc="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7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públicos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cambian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reactores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derivación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absorber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exceso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suministrado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períodos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 </a:t>
            </a:r>
            <a:r>
              <a:rPr sz="2800" spc="-40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ligera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object 4"/>
          <p:cNvSpPr txBox="1">
            <a:spLocks/>
          </p:cNvSpPr>
          <p:nvPr/>
        </p:nvSpPr>
        <p:spPr>
          <a:xfrm>
            <a:off x="2253487" y="362335"/>
            <a:ext cx="78486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200" b="1" kern="0" spc="-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1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br>
              <a:rPr lang="es-ES" sz="3200" b="1" kern="0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3200" b="1" kern="0" spc="-4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Consideraciones</a:t>
            </a:r>
            <a:r>
              <a:rPr lang="es-ES" sz="3200" b="1" kern="0" spc="-14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2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operativas</a:t>
            </a:r>
            <a:endParaRPr lang="es-ES" sz="3200" b="1" kern="0" spc="-3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4200" y="1447800"/>
            <a:ext cx="5486400" cy="41148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340354" y="5116321"/>
            <a:ext cx="154432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-10" dirty="0">
                <a:solidFill>
                  <a:srgbClr val="FFFFFF"/>
                </a:solidFill>
                <a:latin typeface="Tahoma"/>
                <a:cs typeface="Tahoma"/>
              </a:rPr>
              <a:t>Reactores</a:t>
            </a:r>
            <a:r>
              <a:rPr sz="10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0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ahoma"/>
                <a:cs typeface="Tahoma"/>
              </a:rPr>
              <a:t>derivación</a:t>
            </a:r>
            <a:endParaRPr sz="1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767587" y="1676400"/>
            <a:ext cx="10820400" cy="3806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Condensadores</a:t>
            </a:r>
            <a:r>
              <a:rPr sz="2800" b="1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derivación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1090"/>
              </a:spcBef>
            </a:pPr>
            <a:r>
              <a:rPr sz="2800" b="1" i="1" spc="-114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Recordatorio</a:t>
            </a:r>
            <a:endParaRPr lang="es-ES" sz="2800" b="1" i="1" spc="-114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109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427990" algn="just">
              <a:spcBef>
                <a:spcPts val="540"/>
              </a:spcBef>
            </a:pP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muy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cargada,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pérdidas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inductivas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pueden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causar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 </a:t>
            </a:r>
            <a:r>
              <a:rPr sz="2800" spc="-4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insuficiente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extremo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receptor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transmisión.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condensadores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4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derivación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compensan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efecto.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object 4"/>
          <p:cNvSpPr txBox="1">
            <a:spLocks/>
          </p:cNvSpPr>
          <p:nvPr/>
        </p:nvSpPr>
        <p:spPr>
          <a:xfrm>
            <a:off x="2253487" y="362335"/>
            <a:ext cx="78486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200" b="1" kern="0" spc="-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1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br>
              <a:rPr lang="es-ES" sz="3200" b="1" kern="0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3200" b="1" kern="0" spc="-4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Consideraciones</a:t>
            </a:r>
            <a:r>
              <a:rPr lang="es-ES" sz="3200" b="1" kern="0" spc="-14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2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operativas</a:t>
            </a:r>
            <a:endParaRPr lang="es-ES" sz="3200" b="1" kern="0" spc="-3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767587" y="1360044"/>
            <a:ext cx="10820400" cy="52732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67970" algn="just"/>
            <a:r>
              <a:rPr sz="2800" spc="3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empresas</a:t>
            </a: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servicios</a:t>
            </a: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públicos</a:t>
            </a: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activan</a:t>
            </a: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desactivan</a:t>
            </a: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condensadores</a:t>
            </a: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derivación</a:t>
            </a: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satisfacer</a:t>
            </a: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demandas </a:t>
            </a:r>
            <a:r>
              <a:rPr sz="2800" spc="-3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6285" marR="434340" indent="-287020" algn="just">
              <a:spcBef>
                <a:spcPts val="705"/>
              </a:spcBef>
              <a:buSzPct val="125000"/>
              <a:buChar char="–"/>
              <a:tabLst>
                <a:tab pos="756285" algn="l"/>
                <a:tab pos="756920" algn="l"/>
              </a:tabLst>
            </a:pPr>
            <a:r>
              <a:rPr sz="2800" b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Mañana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cliente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aumenta,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condensadores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-48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activan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veces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automáticamente)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suministrar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6285" marR="5080" indent="-287020" algn="just">
              <a:buSzPct val="133333"/>
              <a:buChar char="–"/>
              <a:tabLst>
                <a:tab pos="756285" algn="l"/>
                <a:tab pos="756920" algn="l"/>
              </a:tabLst>
            </a:pPr>
            <a:r>
              <a:rPr sz="2800" b="1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b="1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noche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cliente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disminuyendo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(y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demanda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4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reduce),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capacitores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0485" marR="903605" algn="just">
              <a:spcBef>
                <a:spcPts val="5"/>
              </a:spcBef>
            </a:pPr>
            <a:r>
              <a:rPr sz="2800" b="1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Ubicación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condensadores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derivación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ubican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cerca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posible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4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object 4"/>
          <p:cNvSpPr txBox="1">
            <a:spLocks/>
          </p:cNvSpPr>
          <p:nvPr/>
        </p:nvSpPr>
        <p:spPr>
          <a:xfrm>
            <a:off x="2253487" y="362335"/>
            <a:ext cx="78486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200" b="1" kern="0" spc="-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1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br>
              <a:rPr lang="es-ES" sz="3200" b="1" kern="0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3200" b="1" kern="0" spc="-4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Consideraciones</a:t>
            </a:r>
            <a:r>
              <a:rPr lang="es-ES" sz="3200" b="1" kern="0" spc="-14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2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operativas</a:t>
            </a:r>
            <a:endParaRPr lang="es-ES" sz="3200" b="1" kern="0" spc="-3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95822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685800" y="1685671"/>
            <a:ext cx="10744200" cy="4398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spc="5" dirty="0">
                <a:latin typeface="Tahoma"/>
                <a:cs typeface="Tahoma"/>
              </a:rPr>
              <a:t>Compensador</a:t>
            </a:r>
            <a:r>
              <a:rPr sz="2800" b="1" spc="-70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estático</a:t>
            </a:r>
            <a:r>
              <a:rPr sz="2800" b="1" spc="-70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de</a:t>
            </a:r>
            <a:r>
              <a:rPr sz="2800" b="1" spc="-70" dirty="0">
                <a:latin typeface="Tahoma"/>
                <a:cs typeface="Tahoma"/>
              </a:rPr>
              <a:t> </a:t>
            </a:r>
            <a:r>
              <a:rPr sz="2800" b="1" spc="-55" dirty="0">
                <a:latin typeface="Tahoma"/>
                <a:cs typeface="Tahoma"/>
              </a:rPr>
              <a:t>VAR</a:t>
            </a:r>
            <a:r>
              <a:rPr sz="2800" b="1" spc="-70" dirty="0">
                <a:latin typeface="Tahoma"/>
                <a:cs typeface="Tahoma"/>
              </a:rPr>
              <a:t> </a:t>
            </a:r>
            <a:r>
              <a:rPr sz="2800" b="1" spc="-135" dirty="0">
                <a:latin typeface="Tahoma"/>
                <a:cs typeface="Tahoma"/>
              </a:rPr>
              <a:t>(SVC)</a:t>
            </a:r>
            <a:endParaRPr sz="2800" dirty="0">
              <a:latin typeface="Tahoma"/>
              <a:cs typeface="Tahoma"/>
            </a:endParaRPr>
          </a:p>
          <a:p>
            <a:pPr marL="12700" marR="497840" algn="just">
              <a:spcBef>
                <a:spcPts val="645"/>
              </a:spcBef>
            </a:pPr>
            <a:r>
              <a:rPr sz="2800" spc="70" dirty="0">
                <a:latin typeface="Tahoma"/>
                <a:cs typeface="Tahoma"/>
              </a:rPr>
              <a:t>Los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15" dirty="0">
                <a:latin typeface="Tahoma"/>
                <a:cs typeface="Tahoma"/>
              </a:rPr>
              <a:t>SVC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son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otro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dispositivo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que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tiene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capacidad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controlar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el </a:t>
            </a:r>
            <a:r>
              <a:rPr sz="2800" spc="-550" dirty="0">
                <a:latin typeface="Tahoma"/>
                <a:cs typeface="Tahoma"/>
              </a:rPr>
              <a:t> </a:t>
            </a:r>
            <a:r>
              <a:rPr sz="2800" spc="30" dirty="0">
                <a:latin typeface="Tahoma"/>
                <a:cs typeface="Tahoma"/>
              </a:rPr>
              <a:t>voltaje.</a:t>
            </a:r>
            <a:endParaRPr sz="2800" dirty="0">
              <a:latin typeface="Tahoma"/>
              <a:cs typeface="Tahoma"/>
            </a:endParaRPr>
          </a:p>
          <a:p>
            <a:pPr algn="just">
              <a:spcBef>
                <a:spcPts val="30"/>
              </a:spcBef>
            </a:pPr>
            <a:endParaRPr sz="2800" dirty="0">
              <a:latin typeface="Tahoma"/>
              <a:cs typeface="Tahoma"/>
            </a:endParaRPr>
          </a:p>
          <a:p>
            <a:pPr marL="12700" marR="5080" algn="just"/>
            <a:r>
              <a:rPr sz="2800" spc="114" dirty="0">
                <a:latin typeface="Tahoma"/>
                <a:cs typeface="Tahoma"/>
              </a:rPr>
              <a:t>Un </a:t>
            </a:r>
            <a:r>
              <a:rPr sz="2800" spc="15" dirty="0">
                <a:latin typeface="Tahoma"/>
                <a:cs typeface="Tahoma"/>
              </a:rPr>
              <a:t>SVC </a:t>
            </a:r>
            <a:r>
              <a:rPr sz="2800" spc="55" dirty="0">
                <a:latin typeface="Tahoma"/>
                <a:cs typeface="Tahoma"/>
              </a:rPr>
              <a:t>es </a:t>
            </a:r>
            <a:r>
              <a:rPr sz="2800" spc="100" dirty="0">
                <a:latin typeface="Tahoma"/>
                <a:cs typeface="Tahoma"/>
              </a:rPr>
              <a:t>un </a:t>
            </a:r>
            <a:r>
              <a:rPr sz="2800" spc="70" dirty="0">
                <a:latin typeface="Tahoma"/>
                <a:cs typeface="Tahoma"/>
              </a:rPr>
              <a:t>sistema </a:t>
            </a:r>
            <a:r>
              <a:rPr sz="2800" spc="80" dirty="0">
                <a:latin typeface="Tahoma"/>
                <a:cs typeface="Tahoma"/>
              </a:rPr>
              <a:t>de condensadores </a:t>
            </a:r>
            <a:r>
              <a:rPr sz="2800" spc="20" dirty="0">
                <a:latin typeface="Tahoma"/>
                <a:cs typeface="Tahoma"/>
              </a:rPr>
              <a:t>y </a:t>
            </a:r>
            <a:r>
              <a:rPr sz="2800" spc="65" dirty="0">
                <a:latin typeface="Tahoma"/>
                <a:cs typeface="Tahoma"/>
              </a:rPr>
              <a:t>reactores </a:t>
            </a:r>
            <a:r>
              <a:rPr sz="2800" spc="75" dirty="0">
                <a:latin typeface="Tahoma"/>
                <a:cs typeface="Tahoma"/>
              </a:rPr>
              <a:t>controlados con </a:t>
            </a:r>
            <a:r>
              <a:rPr sz="2800" spc="8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dispositivos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electrónicos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de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estado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sólido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para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proporcionar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una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fuente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de </a:t>
            </a:r>
            <a:r>
              <a:rPr sz="2800" spc="-52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potencia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reactiva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controlable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rápidamente.</a:t>
            </a:r>
            <a:endParaRPr sz="2800" dirty="0">
              <a:latin typeface="Tahoma"/>
              <a:cs typeface="Tahoma"/>
            </a:endParaRPr>
          </a:p>
          <a:p>
            <a:pPr algn="just">
              <a:spcBef>
                <a:spcPts val="20"/>
              </a:spcBef>
            </a:pPr>
            <a:endParaRPr sz="2800" dirty="0">
              <a:latin typeface="Tahoma"/>
              <a:cs typeface="Tahoma"/>
            </a:endParaRPr>
          </a:p>
          <a:p>
            <a:pPr marL="12700" algn="just"/>
            <a:r>
              <a:rPr sz="2800" b="1" spc="50" dirty="0">
                <a:latin typeface="Tahoma"/>
                <a:cs typeface="Tahoma"/>
              </a:rPr>
              <a:t>Ubicación</a:t>
            </a:r>
            <a:r>
              <a:rPr sz="2800" spc="50" dirty="0">
                <a:latin typeface="Tahoma"/>
                <a:cs typeface="Tahoma"/>
              </a:rPr>
              <a:t>: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Los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15" dirty="0">
                <a:latin typeface="Tahoma"/>
                <a:cs typeface="Tahoma"/>
              </a:rPr>
              <a:t>SVC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están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ubicados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en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las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subestaciones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de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transmisión.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13" name="object 4"/>
          <p:cNvSpPr txBox="1">
            <a:spLocks/>
          </p:cNvSpPr>
          <p:nvPr/>
        </p:nvSpPr>
        <p:spPr>
          <a:xfrm>
            <a:off x="2253487" y="362335"/>
            <a:ext cx="78486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200" b="1" kern="0" spc="-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1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br>
              <a:rPr lang="es-ES" sz="3200" b="1" kern="0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3200" b="1" kern="0" spc="-4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Consideraciones</a:t>
            </a:r>
            <a:r>
              <a:rPr lang="es-ES" sz="3200" b="1" kern="0" spc="-14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2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operativas</a:t>
            </a:r>
            <a:endParaRPr lang="es-ES" sz="3200" b="1" kern="0" spc="-3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600" y="1295400"/>
            <a:ext cx="7181850" cy="43434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340354" y="5129022"/>
            <a:ext cx="157988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dirty="0">
                <a:solidFill>
                  <a:srgbClr val="FFFFFF"/>
                </a:solidFill>
                <a:latin typeface="Tahoma"/>
                <a:cs typeface="Tahoma"/>
              </a:rPr>
              <a:t>Condensador</a:t>
            </a:r>
            <a:r>
              <a:rPr sz="9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9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FFFFFF"/>
                </a:solidFill>
                <a:latin typeface="Tahoma"/>
                <a:cs typeface="Tahoma"/>
              </a:rPr>
              <a:t>derivación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4200" y="1295400"/>
            <a:ext cx="5850509" cy="438912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340354" y="5078222"/>
            <a:ext cx="290068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00" b="1" dirty="0">
                <a:solidFill>
                  <a:srgbClr val="FFFFFF"/>
                </a:solidFill>
                <a:latin typeface="Tahoma"/>
                <a:cs typeface="Tahoma"/>
              </a:rPr>
              <a:t>Compensador</a:t>
            </a:r>
            <a:r>
              <a:rPr sz="13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b="1" dirty="0">
                <a:solidFill>
                  <a:srgbClr val="FFFFFF"/>
                </a:solidFill>
                <a:latin typeface="Tahoma"/>
                <a:cs typeface="Tahoma"/>
              </a:rPr>
              <a:t>estático</a:t>
            </a:r>
            <a:r>
              <a:rPr sz="13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b="1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3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b="1" dirty="0">
                <a:solidFill>
                  <a:srgbClr val="FFFFFF"/>
                </a:solidFill>
                <a:latin typeface="Tahoma"/>
                <a:cs typeface="Tahoma"/>
              </a:rPr>
              <a:t>Var</a:t>
            </a:r>
            <a:r>
              <a:rPr sz="13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b="1" spc="-100" dirty="0">
                <a:solidFill>
                  <a:srgbClr val="FFFFFF"/>
                </a:solidFill>
                <a:latin typeface="Tahoma"/>
                <a:cs typeface="Tahoma"/>
              </a:rPr>
              <a:t>(SVC)</a:t>
            </a:r>
            <a:endParaRPr sz="1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186097"/>
              </p:ext>
            </p:extLst>
          </p:nvPr>
        </p:nvGraphicFramePr>
        <p:xfrm>
          <a:off x="1678812" y="2117902"/>
          <a:ext cx="9446388" cy="39001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231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231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Carga</a:t>
                      </a:r>
                      <a:r>
                        <a:rPr sz="2400" b="1" spc="-8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b="1" spc="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ligera</a:t>
                      </a:r>
                      <a:endParaRPr sz="2400" dirty="0">
                        <a:latin typeface="Tahoma"/>
                        <a:cs typeface="Tahoma"/>
                      </a:endParaRPr>
                    </a:p>
                  </a:txBody>
                  <a:tcPr marL="0" marR="0" marT="1073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F9DAE"/>
                    </a:solidFill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Carga</a:t>
                      </a:r>
                      <a:r>
                        <a:rPr sz="2400" b="1" spc="-7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pesada</a:t>
                      </a:r>
                      <a:endParaRPr sz="2400" dirty="0">
                        <a:latin typeface="Tahoma"/>
                        <a:cs typeface="Tahoma"/>
                      </a:endParaRPr>
                    </a:p>
                  </a:txBody>
                  <a:tcPr marL="0" marR="0" marT="1073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F9D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91440" marR="628015" algn="just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2800" spc="15" dirty="0">
                          <a:latin typeface="Tahoma"/>
                          <a:cs typeface="Tahoma"/>
                        </a:rPr>
                        <a:t>Es </a:t>
                      </a:r>
                      <a:r>
                        <a:rPr sz="2800" spc="50" dirty="0">
                          <a:latin typeface="Tahoma"/>
                          <a:cs typeface="Tahoma"/>
                        </a:rPr>
                        <a:t>posible </a:t>
                      </a:r>
                      <a:r>
                        <a:rPr sz="2800" spc="60" dirty="0">
                          <a:latin typeface="Tahoma"/>
                          <a:cs typeface="Tahoma"/>
                        </a:rPr>
                        <a:t>que </a:t>
                      </a:r>
                      <a:r>
                        <a:rPr sz="2800" spc="45" dirty="0">
                          <a:latin typeface="Tahoma"/>
                          <a:cs typeface="Tahoma"/>
                        </a:rPr>
                        <a:t>los </a:t>
                      </a:r>
                      <a:r>
                        <a:rPr sz="2800" spc="55" dirty="0">
                          <a:latin typeface="Tahoma"/>
                          <a:cs typeface="Tahoma"/>
                        </a:rPr>
                        <a:t>generadores </a:t>
                      </a:r>
                      <a:r>
                        <a:rPr sz="2800" spc="50" dirty="0">
                          <a:latin typeface="Tahoma"/>
                          <a:cs typeface="Tahoma"/>
                        </a:rPr>
                        <a:t>tengan </a:t>
                      </a:r>
                      <a:r>
                        <a:rPr sz="2800" spc="60" dirty="0">
                          <a:latin typeface="Tahoma"/>
                          <a:cs typeface="Tahoma"/>
                        </a:rPr>
                        <a:t>que </a:t>
                      </a:r>
                      <a:r>
                        <a:rPr sz="2800" spc="6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800" spc="50" dirty="0">
                          <a:latin typeface="Tahoma"/>
                          <a:cs typeface="Tahoma"/>
                        </a:rPr>
                        <a:t>funcionar</a:t>
                      </a:r>
                      <a:r>
                        <a:rPr sz="2800" spc="-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800" spc="35" dirty="0">
                          <a:latin typeface="Tahoma"/>
                          <a:cs typeface="Tahoma"/>
                        </a:rPr>
                        <a:t>subexcitados;</a:t>
                      </a:r>
                      <a:r>
                        <a:rPr sz="2800" spc="-6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800" spc="35" dirty="0">
                          <a:latin typeface="Tahoma"/>
                          <a:cs typeface="Tahoma"/>
                        </a:rPr>
                        <a:t>el</a:t>
                      </a:r>
                      <a:r>
                        <a:rPr sz="2800" spc="-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800" spc="55" dirty="0">
                          <a:latin typeface="Tahoma"/>
                          <a:cs typeface="Tahoma"/>
                        </a:rPr>
                        <a:t>generador</a:t>
                      </a:r>
                      <a:r>
                        <a:rPr sz="2800" spc="-6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800" spc="55" dirty="0">
                          <a:latin typeface="Tahoma"/>
                          <a:cs typeface="Tahoma"/>
                        </a:rPr>
                        <a:t>absorbe </a:t>
                      </a:r>
                      <a:r>
                        <a:rPr sz="2800" spc="-3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800" spc="45" dirty="0">
                          <a:latin typeface="Tahoma"/>
                          <a:cs typeface="Tahoma"/>
                        </a:rPr>
                        <a:t>los</a:t>
                      </a:r>
                      <a:r>
                        <a:rPr sz="2800" spc="-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800" spc="15" dirty="0">
                          <a:latin typeface="Tahoma"/>
                          <a:cs typeface="Tahoma"/>
                        </a:rPr>
                        <a:t>VAR</a:t>
                      </a:r>
                      <a:r>
                        <a:rPr sz="2800" spc="-6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800" spc="45" dirty="0">
                          <a:latin typeface="Tahoma"/>
                          <a:cs typeface="Tahoma"/>
                        </a:rPr>
                        <a:t>del</a:t>
                      </a:r>
                      <a:r>
                        <a:rPr sz="2800" spc="-6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800" spc="45" dirty="0">
                          <a:latin typeface="Tahoma"/>
                          <a:cs typeface="Tahoma"/>
                        </a:rPr>
                        <a:t>sistema</a:t>
                      </a:r>
                      <a:r>
                        <a:rPr sz="2800" spc="-6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800" spc="55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2800" spc="-6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800" spc="35" dirty="0">
                          <a:latin typeface="Tahoma"/>
                          <a:cs typeface="Tahoma"/>
                        </a:rPr>
                        <a:t>potencia.</a:t>
                      </a:r>
                      <a:endParaRPr sz="2800" dirty="0">
                        <a:latin typeface="Tahoma"/>
                        <a:cs typeface="Tahoma"/>
                      </a:endParaRPr>
                    </a:p>
                  </a:txBody>
                  <a:tcPr marL="0" marR="0" marT="146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FE2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410209" algn="just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2800" spc="40" dirty="0">
                          <a:latin typeface="Tahoma"/>
                          <a:cs typeface="Tahoma"/>
                        </a:rPr>
                        <a:t>Los</a:t>
                      </a:r>
                      <a:r>
                        <a:rPr sz="2800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800" spc="50" dirty="0">
                          <a:latin typeface="Tahoma"/>
                          <a:cs typeface="Tahoma"/>
                        </a:rPr>
                        <a:t>generadores</a:t>
                      </a:r>
                      <a:r>
                        <a:rPr sz="2800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800" spc="55" dirty="0">
                          <a:latin typeface="Tahoma"/>
                          <a:cs typeface="Tahoma"/>
                        </a:rPr>
                        <a:t>pueden</a:t>
                      </a:r>
                      <a:r>
                        <a:rPr sz="2800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800" spc="45" dirty="0" err="1">
                          <a:latin typeface="Tahoma"/>
                          <a:cs typeface="Tahoma"/>
                        </a:rPr>
                        <a:t>funcionar</a:t>
                      </a:r>
                      <a:r>
                        <a:rPr sz="2800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lang="es-ES" sz="2800" spc="-50" dirty="0" smtClean="0">
                          <a:latin typeface="Tahoma"/>
                          <a:cs typeface="Tahoma"/>
                        </a:rPr>
                        <a:t>s</a:t>
                      </a:r>
                      <a:r>
                        <a:rPr sz="2800" spc="35" dirty="0" err="1" smtClean="0">
                          <a:latin typeface="Tahoma"/>
                          <a:cs typeface="Tahoma"/>
                        </a:rPr>
                        <a:t>obreexcitados</a:t>
                      </a:r>
                      <a:r>
                        <a:rPr sz="2800" spc="35" dirty="0">
                          <a:latin typeface="Tahoma"/>
                          <a:cs typeface="Tahoma"/>
                        </a:rPr>
                        <a:t>; </a:t>
                      </a:r>
                      <a:r>
                        <a:rPr sz="2800" spc="-3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800" spc="50" dirty="0" err="1" smtClean="0">
                          <a:latin typeface="Tahoma"/>
                          <a:cs typeface="Tahoma"/>
                        </a:rPr>
                        <a:t>suministr</a:t>
                      </a:r>
                      <a:r>
                        <a:rPr lang="es-ES" sz="2800" spc="50" dirty="0" smtClean="0">
                          <a:latin typeface="Tahoma"/>
                          <a:cs typeface="Tahoma"/>
                        </a:rPr>
                        <a:t>ando</a:t>
                      </a:r>
                      <a:r>
                        <a:rPr sz="2800" spc="50" dirty="0" smtClean="0">
                          <a:latin typeface="Tahoma"/>
                          <a:cs typeface="Tahoma"/>
                        </a:rPr>
                        <a:t> </a:t>
                      </a:r>
                      <a:r>
                        <a:rPr sz="2800" spc="15" dirty="0">
                          <a:latin typeface="Tahoma"/>
                          <a:cs typeface="Tahoma"/>
                        </a:rPr>
                        <a:t>VAR </a:t>
                      </a:r>
                      <a:r>
                        <a:rPr sz="2800" spc="35" dirty="0">
                          <a:latin typeface="Tahoma"/>
                          <a:cs typeface="Tahoma"/>
                        </a:rPr>
                        <a:t>al sistema. </a:t>
                      </a:r>
                      <a:r>
                        <a:rPr sz="2800" spc="50" dirty="0">
                          <a:latin typeface="Tahoma"/>
                          <a:cs typeface="Tahoma"/>
                        </a:rPr>
                        <a:t>Normalmente, </a:t>
                      </a:r>
                      <a:r>
                        <a:rPr sz="2800" spc="45" dirty="0">
                          <a:latin typeface="Tahoma"/>
                          <a:cs typeface="Tahoma"/>
                        </a:rPr>
                        <a:t>los </a:t>
                      </a:r>
                      <a:r>
                        <a:rPr sz="2800" spc="50" dirty="0">
                          <a:latin typeface="Tahoma"/>
                          <a:cs typeface="Tahoma"/>
                        </a:rPr>
                        <a:t> generadores </a:t>
                      </a:r>
                      <a:r>
                        <a:rPr sz="2800" spc="55" dirty="0">
                          <a:latin typeface="Tahoma"/>
                          <a:cs typeface="Tahoma"/>
                        </a:rPr>
                        <a:t>pueden </a:t>
                      </a:r>
                      <a:r>
                        <a:rPr sz="2800" spc="50" dirty="0">
                          <a:latin typeface="Tahoma"/>
                          <a:cs typeface="Tahoma"/>
                        </a:rPr>
                        <a:t>suministrar </a:t>
                      </a:r>
                      <a:r>
                        <a:rPr sz="2800" spc="60" dirty="0">
                          <a:latin typeface="Tahoma"/>
                          <a:cs typeface="Tahoma"/>
                        </a:rPr>
                        <a:t>más </a:t>
                      </a:r>
                      <a:r>
                        <a:rPr sz="2800" spc="45" dirty="0">
                          <a:latin typeface="Tahoma"/>
                          <a:cs typeface="Tahoma"/>
                        </a:rPr>
                        <a:t>potencia </a:t>
                      </a:r>
                      <a:r>
                        <a:rPr sz="2800" spc="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800" spc="30" dirty="0">
                          <a:latin typeface="Tahoma"/>
                          <a:cs typeface="Tahoma"/>
                        </a:rPr>
                        <a:t>reactiva</a:t>
                      </a:r>
                      <a:r>
                        <a:rPr sz="2800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800" spc="5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2800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800" spc="35" dirty="0">
                          <a:latin typeface="Tahoma"/>
                          <a:cs typeface="Tahoma"/>
                        </a:rPr>
                        <a:t>la</a:t>
                      </a:r>
                      <a:r>
                        <a:rPr sz="2800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800" spc="55" dirty="0">
                          <a:latin typeface="Tahoma"/>
                          <a:cs typeface="Tahoma"/>
                        </a:rPr>
                        <a:t>que</a:t>
                      </a:r>
                      <a:r>
                        <a:rPr sz="2800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800" spc="55" dirty="0">
                          <a:latin typeface="Tahoma"/>
                          <a:cs typeface="Tahoma"/>
                        </a:rPr>
                        <a:t>pueden</a:t>
                      </a:r>
                      <a:r>
                        <a:rPr sz="2800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800" spc="40" dirty="0">
                          <a:latin typeface="Tahoma"/>
                          <a:cs typeface="Tahoma"/>
                        </a:rPr>
                        <a:t>absorber.</a:t>
                      </a:r>
                      <a:endParaRPr sz="2800" dirty="0">
                        <a:latin typeface="Tahoma"/>
                        <a:cs typeface="Tahoma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F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2231566" y="1674191"/>
            <a:ext cx="319481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dirty="0">
                <a:latin typeface="Tahoma"/>
                <a:cs typeface="Tahoma"/>
              </a:rPr>
              <a:t>Generadores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14" name="object 4"/>
          <p:cNvSpPr txBox="1">
            <a:spLocks/>
          </p:cNvSpPr>
          <p:nvPr/>
        </p:nvSpPr>
        <p:spPr>
          <a:xfrm>
            <a:off x="2253487" y="362335"/>
            <a:ext cx="78486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200" b="1" kern="0" spc="-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1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br>
              <a:rPr lang="es-ES" sz="3200" b="1" kern="0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3200" b="1" kern="0" spc="-4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Consideraciones</a:t>
            </a:r>
            <a:r>
              <a:rPr lang="es-ES" sz="3200" b="1" kern="0" spc="-14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2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operativas</a:t>
            </a:r>
            <a:endParaRPr lang="es-ES" sz="3200" b="1" kern="0" spc="-3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l="16412" t="16452" r="13019" b="16846"/>
          <a:stretch/>
        </p:blipFill>
        <p:spPr>
          <a:xfrm>
            <a:off x="7620000" y="3048000"/>
            <a:ext cx="4267200" cy="24384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596476" y="549275"/>
            <a:ext cx="383667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105" dirty="0"/>
              <a:t>Transmisión</a:t>
            </a:r>
            <a:r>
              <a:rPr spc="-150" dirty="0"/>
              <a:t> </a:t>
            </a:r>
            <a:r>
              <a:rPr spc="125" dirty="0"/>
              <a:t>de</a:t>
            </a:r>
            <a:r>
              <a:rPr spc="-145" dirty="0"/>
              <a:t> </a:t>
            </a:r>
            <a:r>
              <a:rPr spc="105" dirty="0"/>
              <a:t>potencia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5800" y="1360044"/>
            <a:ext cx="10820400" cy="52116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spcBef>
                <a:spcPts val="2565"/>
              </a:spcBef>
            </a:pPr>
            <a:r>
              <a:rPr lang="es-ES" sz="2400" b="1" spc="5" dirty="0" smtClean="0">
                <a:latin typeface="Tahoma"/>
                <a:cs typeface="Tahoma"/>
              </a:rPr>
              <a:t>T</a:t>
            </a:r>
            <a:r>
              <a:rPr sz="2400" b="1" spc="5" dirty="0" err="1" smtClean="0">
                <a:latin typeface="Tahoma"/>
                <a:cs typeface="Tahoma"/>
              </a:rPr>
              <a:t>ransposición</a:t>
            </a:r>
            <a:r>
              <a:rPr lang="es-ES" sz="2400" b="1" spc="5" dirty="0" smtClean="0">
                <a:latin typeface="Tahoma"/>
                <a:cs typeface="Tahoma"/>
              </a:rPr>
              <a:t> </a:t>
            </a:r>
            <a:r>
              <a:rPr lang="es-ES" sz="2400" b="1" dirty="0" smtClean="0">
                <a:latin typeface="Tahoma"/>
                <a:cs typeface="Tahoma"/>
              </a:rPr>
              <a:t>de Conductores</a:t>
            </a:r>
            <a:endParaRPr sz="2400" dirty="0">
              <a:latin typeface="Tahoma"/>
              <a:cs typeface="Tahoma"/>
            </a:endParaRPr>
          </a:p>
          <a:p>
            <a:pPr marR="5080" algn="just">
              <a:spcBef>
                <a:spcPts val="620"/>
              </a:spcBef>
            </a:pPr>
            <a:r>
              <a:rPr sz="2400" spc="50" dirty="0">
                <a:latin typeface="Tahoma"/>
                <a:cs typeface="Tahoma"/>
              </a:rPr>
              <a:t>La</a:t>
            </a:r>
            <a:r>
              <a:rPr sz="2400" spc="-85" dirty="0">
                <a:latin typeface="Tahoma"/>
                <a:cs typeface="Tahoma"/>
              </a:rPr>
              <a:t> </a:t>
            </a:r>
            <a:r>
              <a:rPr sz="2400" spc="70" dirty="0">
                <a:latin typeface="Tahoma"/>
                <a:cs typeface="Tahoma"/>
              </a:rPr>
              <a:t>cantidad</a:t>
            </a:r>
            <a:r>
              <a:rPr sz="2400" spc="-80" dirty="0">
                <a:latin typeface="Tahoma"/>
                <a:cs typeface="Tahoma"/>
              </a:rPr>
              <a:t> </a:t>
            </a:r>
            <a:r>
              <a:rPr sz="2400" spc="80" dirty="0">
                <a:latin typeface="Tahoma"/>
                <a:cs typeface="Tahoma"/>
              </a:rPr>
              <a:t>de</a:t>
            </a:r>
            <a:r>
              <a:rPr sz="2400" spc="-85" dirty="0">
                <a:latin typeface="Tahoma"/>
                <a:cs typeface="Tahoma"/>
              </a:rPr>
              <a:t> </a:t>
            </a:r>
            <a:r>
              <a:rPr sz="2400" spc="70" dirty="0">
                <a:latin typeface="Tahoma"/>
                <a:cs typeface="Tahoma"/>
              </a:rPr>
              <a:t>simetría</a:t>
            </a:r>
            <a:r>
              <a:rPr sz="2400" spc="-80" dirty="0">
                <a:latin typeface="Tahoma"/>
                <a:cs typeface="Tahoma"/>
              </a:rPr>
              <a:t> </a:t>
            </a:r>
            <a:r>
              <a:rPr sz="2400" spc="80" dirty="0">
                <a:latin typeface="Tahoma"/>
                <a:cs typeface="Tahoma"/>
              </a:rPr>
              <a:t>en</a:t>
            </a:r>
            <a:r>
              <a:rPr sz="2400" spc="-85" dirty="0">
                <a:latin typeface="Tahoma"/>
                <a:cs typeface="Tahoma"/>
              </a:rPr>
              <a:t> </a:t>
            </a:r>
            <a:r>
              <a:rPr sz="2400" spc="55" dirty="0">
                <a:latin typeface="Tahoma"/>
                <a:cs typeface="Tahoma"/>
              </a:rPr>
              <a:t>el</a:t>
            </a:r>
            <a:r>
              <a:rPr sz="2400" spc="-80" dirty="0">
                <a:latin typeface="Tahoma"/>
                <a:cs typeface="Tahoma"/>
              </a:rPr>
              <a:t> </a:t>
            </a:r>
            <a:r>
              <a:rPr sz="2400" spc="75" dirty="0">
                <a:latin typeface="Tahoma"/>
                <a:cs typeface="Tahoma"/>
              </a:rPr>
              <a:t>posicionamiento</a:t>
            </a:r>
            <a:r>
              <a:rPr sz="2400" spc="-85" dirty="0">
                <a:latin typeface="Tahoma"/>
                <a:cs typeface="Tahoma"/>
              </a:rPr>
              <a:t> </a:t>
            </a:r>
            <a:r>
              <a:rPr sz="2400" spc="80" dirty="0">
                <a:latin typeface="Tahoma"/>
                <a:cs typeface="Tahoma"/>
              </a:rPr>
              <a:t>de</a:t>
            </a:r>
            <a:r>
              <a:rPr sz="2400" spc="-80" dirty="0">
                <a:latin typeface="Tahoma"/>
                <a:cs typeface="Tahoma"/>
              </a:rPr>
              <a:t> </a:t>
            </a:r>
            <a:r>
              <a:rPr sz="2400" spc="70" dirty="0">
                <a:latin typeface="Tahoma"/>
                <a:cs typeface="Tahoma"/>
              </a:rPr>
              <a:t>los</a:t>
            </a:r>
            <a:r>
              <a:rPr sz="2400" spc="-85" dirty="0">
                <a:latin typeface="Tahoma"/>
                <a:cs typeface="Tahoma"/>
              </a:rPr>
              <a:t> </a:t>
            </a:r>
            <a:r>
              <a:rPr sz="2400" spc="75" dirty="0">
                <a:latin typeface="Tahoma"/>
                <a:cs typeface="Tahoma"/>
              </a:rPr>
              <a:t>conductores</a:t>
            </a:r>
            <a:r>
              <a:rPr sz="2400" spc="-80" dirty="0">
                <a:latin typeface="Tahoma"/>
                <a:cs typeface="Tahoma"/>
              </a:rPr>
              <a:t> </a:t>
            </a:r>
            <a:r>
              <a:rPr sz="2400" spc="80" dirty="0">
                <a:latin typeface="Tahoma"/>
                <a:cs typeface="Tahoma"/>
              </a:rPr>
              <a:t>también </a:t>
            </a:r>
            <a:r>
              <a:rPr sz="2400" spc="-515" dirty="0">
                <a:latin typeface="Tahoma"/>
                <a:cs typeface="Tahoma"/>
              </a:rPr>
              <a:t> </a:t>
            </a:r>
            <a:r>
              <a:rPr sz="2400" spc="50" dirty="0">
                <a:latin typeface="Tahoma"/>
                <a:cs typeface="Tahoma"/>
              </a:rPr>
              <a:t>afecta</a:t>
            </a:r>
            <a:r>
              <a:rPr sz="2400" spc="-90" dirty="0">
                <a:latin typeface="Tahoma"/>
                <a:cs typeface="Tahoma"/>
              </a:rPr>
              <a:t> </a:t>
            </a:r>
            <a:r>
              <a:rPr sz="2400" spc="55" dirty="0">
                <a:latin typeface="Tahoma"/>
                <a:cs typeface="Tahoma"/>
              </a:rPr>
              <a:t>la</a:t>
            </a:r>
            <a:r>
              <a:rPr sz="2400" spc="-95" dirty="0">
                <a:latin typeface="Tahoma"/>
                <a:cs typeface="Tahoma"/>
              </a:rPr>
              <a:t> </a:t>
            </a:r>
            <a:r>
              <a:rPr sz="2400" spc="55" dirty="0">
                <a:latin typeface="Tahoma"/>
                <a:cs typeface="Tahoma"/>
              </a:rPr>
              <a:t>reactancia</a:t>
            </a:r>
            <a:r>
              <a:rPr sz="2400" spc="-90" dirty="0">
                <a:latin typeface="Tahoma"/>
                <a:cs typeface="Tahoma"/>
              </a:rPr>
              <a:t> </a:t>
            </a:r>
            <a:r>
              <a:rPr sz="2400" spc="80" dirty="0">
                <a:latin typeface="Tahoma"/>
                <a:cs typeface="Tahoma"/>
              </a:rPr>
              <a:t>de</a:t>
            </a:r>
            <a:r>
              <a:rPr sz="2400" spc="-90" dirty="0">
                <a:latin typeface="Tahoma"/>
                <a:cs typeface="Tahoma"/>
              </a:rPr>
              <a:t> </a:t>
            </a:r>
            <a:r>
              <a:rPr sz="2400" spc="40" dirty="0">
                <a:latin typeface="Tahoma"/>
                <a:cs typeface="Tahoma"/>
              </a:rPr>
              <a:t>línea.</a:t>
            </a:r>
            <a:endParaRPr sz="2400" dirty="0">
              <a:latin typeface="Tahoma"/>
              <a:cs typeface="Tahoma"/>
            </a:endParaRPr>
          </a:p>
          <a:p>
            <a:pPr marL="627063" marR="4081145" indent="-285750" algn="just">
              <a:spcBef>
                <a:spcPts val="1410"/>
              </a:spcBef>
              <a:buSzPct val="148148"/>
              <a:buChar char="–"/>
            </a:pPr>
            <a:r>
              <a:rPr sz="2400" spc="10" dirty="0">
                <a:latin typeface="Tahoma"/>
                <a:cs typeface="Tahoma"/>
              </a:rPr>
              <a:t>Si </a:t>
            </a:r>
            <a:r>
              <a:rPr sz="2400" spc="55" dirty="0">
                <a:latin typeface="Tahoma"/>
                <a:cs typeface="Tahoma"/>
              </a:rPr>
              <a:t>los </a:t>
            </a:r>
            <a:r>
              <a:rPr sz="2400" spc="60" dirty="0">
                <a:latin typeface="Tahoma"/>
                <a:cs typeface="Tahoma"/>
              </a:rPr>
              <a:t>conductores </a:t>
            </a:r>
            <a:r>
              <a:rPr sz="2400" spc="65" dirty="0">
                <a:latin typeface="Tahoma"/>
                <a:cs typeface="Tahoma"/>
              </a:rPr>
              <a:t>de </a:t>
            </a:r>
            <a:r>
              <a:rPr sz="2400" spc="40" dirty="0">
                <a:latin typeface="Tahoma"/>
                <a:cs typeface="Tahoma"/>
              </a:rPr>
              <a:t>fase </a:t>
            </a:r>
            <a:r>
              <a:rPr sz="2400" spc="50" dirty="0">
                <a:latin typeface="Tahoma"/>
                <a:cs typeface="Tahoma"/>
              </a:rPr>
              <a:t>están </a:t>
            </a:r>
            <a:r>
              <a:rPr sz="2400" spc="55" dirty="0">
                <a:latin typeface="Tahoma"/>
                <a:cs typeface="Tahoma"/>
              </a:rPr>
              <a:t> dispuestos </a:t>
            </a:r>
            <a:r>
              <a:rPr sz="2400" spc="50" dirty="0">
                <a:latin typeface="Tahoma"/>
                <a:cs typeface="Tahoma"/>
              </a:rPr>
              <a:t>simétricamente, </a:t>
            </a:r>
            <a:r>
              <a:rPr sz="2400" spc="40" dirty="0">
                <a:latin typeface="Tahoma"/>
                <a:cs typeface="Tahoma"/>
              </a:rPr>
              <a:t>las </a:t>
            </a:r>
            <a:r>
              <a:rPr sz="2400" spc="45" dirty="0">
                <a:latin typeface="Tahoma"/>
                <a:cs typeface="Tahoma"/>
              </a:rPr>
              <a:t> reactancias</a:t>
            </a:r>
            <a:r>
              <a:rPr sz="2400" spc="-80" dirty="0">
                <a:latin typeface="Tahoma"/>
                <a:cs typeface="Tahoma"/>
              </a:rPr>
              <a:t> </a:t>
            </a:r>
            <a:r>
              <a:rPr sz="2400" spc="65" dirty="0">
                <a:latin typeface="Tahoma"/>
                <a:cs typeface="Tahoma"/>
              </a:rPr>
              <a:t>en</a:t>
            </a:r>
            <a:r>
              <a:rPr sz="2400" spc="-80" dirty="0">
                <a:latin typeface="Tahoma"/>
                <a:cs typeface="Tahoma"/>
              </a:rPr>
              <a:t> </a:t>
            </a:r>
            <a:r>
              <a:rPr sz="2400" spc="50" dirty="0">
                <a:latin typeface="Tahoma"/>
                <a:cs typeface="Tahoma"/>
              </a:rPr>
              <a:t>serie</a:t>
            </a:r>
            <a:r>
              <a:rPr sz="2400" spc="-80" dirty="0">
                <a:latin typeface="Tahoma"/>
                <a:cs typeface="Tahoma"/>
              </a:rPr>
              <a:t> </a:t>
            </a:r>
            <a:r>
              <a:rPr sz="2400" spc="15" dirty="0">
                <a:latin typeface="Tahoma"/>
                <a:cs typeface="Tahoma"/>
              </a:rPr>
              <a:t>y</a:t>
            </a:r>
            <a:r>
              <a:rPr sz="2400" spc="-80" dirty="0">
                <a:latin typeface="Tahoma"/>
                <a:cs typeface="Tahoma"/>
              </a:rPr>
              <a:t> </a:t>
            </a:r>
            <a:r>
              <a:rPr sz="2400" spc="65" dirty="0">
                <a:latin typeface="Tahoma"/>
                <a:cs typeface="Tahoma"/>
              </a:rPr>
              <a:t>en</a:t>
            </a:r>
            <a:r>
              <a:rPr sz="2400" spc="-80" dirty="0">
                <a:latin typeface="Tahoma"/>
                <a:cs typeface="Tahoma"/>
              </a:rPr>
              <a:t> </a:t>
            </a:r>
            <a:r>
              <a:rPr sz="2400" spc="50" dirty="0">
                <a:latin typeface="Tahoma"/>
                <a:cs typeface="Tahoma"/>
              </a:rPr>
              <a:t>derivación </a:t>
            </a:r>
            <a:r>
              <a:rPr sz="2400" spc="-409" dirty="0">
                <a:latin typeface="Tahoma"/>
                <a:cs typeface="Tahoma"/>
              </a:rPr>
              <a:t> </a:t>
            </a:r>
            <a:r>
              <a:rPr sz="2400" spc="65" dirty="0">
                <a:latin typeface="Tahoma"/>
                <a:cs typeface="Tahoma"/>
              </a:rPr>
              <a:t>de </a:t>
            </a:r>
            <a:r>
              <a:rPr sz="2400" spc="50" dirty="0">
                <a:latin typeface="Tahoma"/>
                <a:cs typeface="Tahoma"/>
              </a:rPr>
              <a:t>cada </a:t>
            </a:r>
            <a:r>
              <a:rPr sz="2400" spc="40" dirty="0">
                <a:latin typeface="Tahoma"/>
                <a:cs typeface="Tahoma"/>
              </a:rPr>
              <a:t>fase </a:t>
            </a:r>
            <a:r>
              <a:rPr sz="2400" spc="65" dirty="0">
                <a:latin typeface="Tahoma"/>
                <a:cs typeface="Tahoma"/>
              </a:rPr>
              <a:t>son </a:t>
            </a:r>
            <a:r>
              <a:rPr sz="2400" spc="40" dirty="0">
                <a:latin typeface="Tahoma"/>
                <a:cs typeface="Tahoma"/>
              </a:rPr>
              <a:t>las </a:t>
            </a:r>
            <a:r>
              <a:rPr sz="2400" spc="70" dirty="0">
                <a:latin typeface="Tahoma"/>
                <a:cs typeface="Tahoma"/>
              </a:rPr>
              <a:t>mismas </a:t>
            </a:r>
            <a:r>
              <a:rPr sz="2400" spc="60" dirty="0">
                <a:latin typeface="Tahoma"/>
                <a:cs typeface="Tahoma"/>
              </a:rPr>
              <a:t>para </a:t>
            </a:r>
            <a:r>
              <a:rPr sz="2400" spc="65" dirty="0">
                <a:latin typeface="Tahoma"/>
                <a:cs typeface="Tahoma"/>
              </a:rPr>
              <a:t> </a:t>
            </a:r>
            <a:r>
              <a:rPr sz="2400" spc="50" dirty="0">
                <a:latin typeface="Tahoma"/>
                <a:cs typeface="Tahoma"/>
              </a:rPr>
              <a:t>cada</a:t>
            </a:r>
            <a:r>
              <a:rPr sz="2400" spc="-80" dirty="0">
                <a:latin typeface="Tahoma"/>
                <a:cs typeface="Tahoma"/>
              </a:rPr>
              <a:t> </a:t>
            </a:r>
            <a:r>
              <a:rPr sz="2400" spc="50" dirty="0">
                <a:latin typeface="Tahoma"/>
                <a:cs typeface="Tahoma"/>
              </a:rPr>
              <a:t>conductor.</a:t>
            </a:r>
            <a:endParaRPr sz="2400" dirty="0">
              <a:latin typeface="Tahoma"/>
              <a:cs typeface="Tahoma"/>
            </a:endParaRPr>
          </a:p>
          <a:p>
            <a:pPr marL="627063" marR="3984625" indent="-285750" algn="just">
              <a:spcBef>
                <a:spcPts val="595"/>
              </a:spcBef>
              <a:buSzPct val="173913"/>
              <a:buChar char="–"/>
            </a:pPr>
            <a:r>
              <a:rPr sz="2400" spc="30" dirty="0">
                <a:latin typeface="Tahoma"/>
                <a:cs typeface="Tahoma"/>
              </a:rPr>
              <a:t>En</a:t>
            </a:r>
            <a:r>
              <a:rPr sz="2400" spc="-70" dirty="0">
                <a:latin typeface="Tahoma"/>
                <a:cs typeface="Tahoma"/>
              </a:rPr>
              <a:t> </a:t>
            </a:r>
            <a:r>
              <a:rPr sz="2400" spc="35" dirty="0">
                <a:latin typeface="Tahoma"/>
                <a:cs typeface="Tahoma"/>
              </a:rPr>
              <a:t>la</a:t>
            </a:r>
            <a:r>
              <a:rPr sz="2400" spc="-65" dirty="0">
                <a:latin typeface="Tahoma"/>
                <a:cs typeface="Tahoma"/>
              </a:rPr>
              <a:t> </a:t>
            </a:r>
            <a:r>
              <a:rPr sz="2400" spc="50" dirty="0">
                <a:latin typeface="Tahoma"/>
                <a:cs typeface="Tahoma"/>
              </a:rPr>
              <a:t>mayoría</a:t>
            </a:r>
            <a:r>
              <a:rPr sz="2400" spc="-65" dirty="0">
                <a:latin typeface="Tahoma"/>
                <a:cs typeface="Tahoma"/>
              </a:rPr>
              <a:t> </a:t>
            </a:r>
            <a:r>
              <a:rPr sz="2400" spc="55" dirty="0">
                <a:latin typeface="Tahoma"/>
                <a:cs typeface="Tahoma"/>
              </a:rPr>
              <a:t>de</a:t>
            </a:r>
            <a:r>
              <a:rPr sz="2400" spc="-70" dirty="0">
                <a:latin typeface="Tahoma"/>
                <a:cs typeface="Tahoma"/>
              </a:rPr>
              <a:t> </a:t>
            </a:r>
            <a:r>
              <a:rPr sz="2400" spc="45" dirty="0">
                <a:latin typeface="Tahoma"/>
                <a:cs typeface="Tahoma"/>
              </a:rPr>
              <a:t>los</a:t>
            </a:r>
            <a:r>
              <a:rPr sz="2400" spc="-65" dirty="0">
                <a:latin typeface="Tahoma"/>
                <a:cs typeface="Tahoma"/>
              </a:rPr>
              <a:t> </a:t>
            </a:r>
            <a:r>
              <a:rPr sz="2400" spc="25" dirty="0">
                <a:latin typeface="Tahoma"/>
                <a:cs typeface="Tahoma"/>
              </a:rPr>
              <a:t>casos,</a:t>
            </a:r>
            <a:r>
              <a:rPr sz="2400" spc="-65" dirty="0">
                <a:latin typeface="Tahoma"/>
                <a:cs typeface="Tahoma"/>
              </a:rPr>
              <a:t> </a:t>
            </a:r>
            <a:r>
              <a:rPr sz="2400" spc="45" dirty="0">
                <a:latin typeface="Tahoma"/>
                <a:cs typeface="Tahoma"/>
              </a:rPr>
              <a:t>los</a:t>
            </a:r>
            <a:r>
              <a:rPr sz="2400" spc="-70" dirty="0">
                <a:latin typeface="Tahoma"/>
                <a:cs typeface="Tahoma"/>
              </a:rPr>
              <a:t> </a:t>
            </a:r>
            <a:r>
              <a:rPr sz="2400" spc="50" dirty="0" err="1">
                <a:latin typeface="Tahoma"/>
                <a:cs typeface="Tahoma"/>
              </a:rPr>
              <a:t>conductores</a:t>
            </a:r>
            <a:r>
              <a:rPr sz="2400" spc="50" dirty="0">
                <a:latin typeface="Tahoma"/>
                <a:cs typeface="Tahoma"/>
              </a:rPr>
              <a:t> </a:t>
            </a:r>
            <a:r>
              <a:rPr sz="2400" b="1" spc="40" dirty="0" smtClean="0">
                <a:latin typeface="Tahoma"/>
                <a:cs typeface="Tahoma"/>
              </a:rPr>
              <a:t>no</a:t>
            </a:r>
            <a:r>
              <a:rPr lang="es-ES" sz="2400" b="1" spc="40" dirty="0" smtClean="0">
                <a:latin typeface="Tahoma"/>
                <a:cs typeface="Tahoma"/>
              </a:rPr>
              <a:t> están </a:t>
            </a:r>
            <a:r>
              <a:rPr sz="2400" spc="40" dirty="0" err="1" smtClean="0">
                <a:latin typeface="Tahoma"/>
                <a:cs typeface="Tahoma"/>
              </a:rPr>
              <a:t>espaciados</a:t>
            </a:r>
            <a:r>
              <a:rPr sz="2400" spc="-70" dirty="0" smtClean="0">
                <a:latin typeface="Tahoma"/>
                <a:cs typeface="Tahoma"/>
              </a:rPr>
              <a:t> </a:t>
            </a:r>
            <a:r>
              <a:rPr sz="2400" spc="50" dirty="0">
                <a:latin typeface="Tahoma"/>
                <a:cs typeface="Tahoma"/>
              </a:rPr>
              <a:t>simétricamente</a:t>
            </a:r>
            <a:endParaRPr sz="2400" dirty="0">
              <a:latin typeface="Tahoma"/>
              <a:cs typeface="Tahoma"/>
            </a:endParaRPr>
          </a:p>
          <a:p>
            <a:pPr marL="627063" marR="4147820" indent="-285750" algn="just">
              <a:spcBef>
                <a:spcPts val="480"/>
              </a:spcBef>
              <a:buSzPct val="142857"/>
              <a:buChar char="–"/>
            </a:pPr>
            <a:r>
              <a:rPr sz="2400" spc="55" dirty="0">
                <a:latin typeface="Tahoma"/>
                <a:cs typeface="Tahoma"/>
              </a:rPr>
              <a:t>Los </a:t>
            </a:r>
            <a:r>
              <a:rPr sz="2400" spc="60" dirty="0">
                <a:latin typeface="Tahoma"/>
                <a:cs typeface="Tahoma"/>
              </a:rPr>
              <a:t>conductores </a:t>
            </a:r>
            <a:r>
              <a:rPr sz="2400" spc="45" dirty="0">
                <a:latin typeface="Tahoma"/>
                <a:cs typeface="Tahoma"/>
              </a:rPr>
              <a:t>trifásicos se </a:t>
            </a:r>
            <a:r>
              <a:rPr sz="2400" spc="50" dirty="0">
                <a:latin typeface="Tahoma"/>
                <a:cs typeface="Tahoma"/>
              </a:rPr>
              <a:t> </a:t>
            </a:r>
            <a:r>
              <a:rPr sz="2400" spc="70" dirty="0">
                <a:latin typeface="Tahoma"/>
                <a:cs typeface="Tahoma"/>
              </a:rPr>
              <a:t>disponen</a:t>
            </a:r>
            <a:r>
              <a:rPr sz="2400" spc="-95" dirty="0">
                <a:latin typeface="Tahoma"/>
                <a:cs typeface="Tahoma"/>
              </a:rPr>
              <a:t> </a:t>
            </a:r>
            <a:r>
              <a:rPr sz="2400" spc="60" dirty="0">
                <a:latin typeface="Tahoma"/>
                <a:cs typeface="Tahoma"/>
              </a:rPr>
              <a:t>frecuentemente</a:t>
            </a:r>
            <a:r>
              <a:rPr sz="2400" spc="-90" dirty="0">
                <a:latin typeface="Tahoma"/>
                <a:cs typeface="Tahoma"/>
              </a:rPr>
              <a:t> </a:t>
            </a:r>
            <a:r>
              <a:rPr sz="2400" spc="65" dirty="0">
                <a:latin typeface="Tahoma"/>
                <a:cs typeface="Tahoma"/>
              </a:rPr>
              <a:t>en</a:t>
            </a:r>
            <a:r>
              <a:rPr sz="2400" spc="-95" dirty="0">
                <a:latin typeface="Tahoma"/>
                <a:cs typeface="Tahoma"/>
              </a:rPr>
              <a:t> </a:t>
            </a:r>
            <a:r>
              <a:rPr sz="2400" spc="70" dirty="0">
                <a:latin typeface="Tahoma"/>
                <a:cs typeface="Tahoma"/>
              </a:rPr>
              <a:t>una </a:t>
            </a:r>
            <a:r>
              <a:rPr sz="2400" spc="-420" dirty="0">
                <a:latin typeface="Tahoma"/>
                <a:cs typeface="Tahoma"/>
              </a:rPr>
              <a:t> </a:t>
            </a:r>
            <a:r>
              <a:rPr sz="2400" spc="50" dirty="0">
                <a:latin typeface="Tahoma"/>
                <a:cs typeface="Tahoma"/>
              </a:rPr>
              <a:t>línea</a:t>
            </a:r>
            <a:r>
              <a:rPr sz="2400" spc="-85" dirty="0">
                <a:latin typeface="Tahoma"/>
                <a:cs typeface="Tahoma"/>
              </a:rPr>
              <a:t> </a:t>
            </a:r>
            <a:r>
              <a:rPr sz="2400" spc="50" dirty="0">
                <a:latin typeface="Tahoma"/>
                <a:cs typeface="Tahoma"/>
              </a:rPr>
              <a:t>horizontal.</a:t>
            </a:r>
            <a:r>
              <a:rPr sz="2400" spc="-80" dirty="0">
                <a:latin typeface="Tahoma"/>
                <a:cs typeface="Tahoma"/>
              </a:rPr>
              <a:t> </a:t>
            </a:r>
            <a:r>
              <a:rPr sz="2400" spc="55" dirty="0">
                <a:latin typeface="Tahoma"/>
                <a:cs typeface="Tahoma"/>
              </a:rPr>
              <a:t>Los</a:t>
            </a:r>
            <a:r>
              <a:rPr sz="2400" spc="-80" dirty="0">
                <a:latin typeface="Tahoma"/>
                <a:cs typeface="Tahoma"/>
              </a:rPr>
              <a:t> </a:t>
            </a:r>
            <a:r>
              <a:rPr sz="2400" spc="60" dirty="0">
                <a:latin typeface="Tahoma"/>
                <a:cs typeface="Tahoma"/>
              </a:rPr>
              <a:t>conductores </a:t>
            </a:r>
            <a:r>
              <a:rPr sz="2400" spc="-420" dirty="0">
                <a:latin typeface="Tahoma"/>
                <a:cs typeface="Tahoma"/>
              </a:rPr>
              <a:t> </a:t>
            </a:r>
            <a:r>
              <a:rPr sz="2400" spc="65" dirty="0">
                <a:latin typeface="Tahoma"/>
                <a:cs typeface="Tahoma"/>
              </a:rPr>
              <a:t>de </a:t>
            </a:r>
            <a:r>
              <a:rPr sz="2400" spc="60" dirty="0">
                <a:latin typeface="Tahoma"/>
                <a:cs typeface="Tahoma"/>
              </a:rPr>
              <a:t>transposición </a:t>
            </a:r>
            <a:r>
              <a:rPr sz="2400" spc="65" dirty="0">
                <a:latin typeface="Tahoma"/>
                <a:cs typeface="Tahoma"/>
              </a:rPr>
              <a:t>de </a:t>
            </a:r>
            <a:r>
              <a:rPr sz="2400" spc="50" dirty="0">
                <a:latin typeface="Tahoma"/>
                <a:cs typeface="Tahoma"/>
              </a:rPr>
              <a:t>cada </a:t>
            </a:r>
            <a:r>
              <a:rPr sz="2400" spc="45" dirty="0">
                <a:latin typeface="Tahoma"/>
                <a:cs typeface="Tahoma"/>
              </a:rPr>
              <a:t>fase </a:t>
            </a:r>
            <a:r>
              <a:rPr sz="2400" spc="50" dirty="0">
                <a:latin typeface="Tahoma"/>
                <a:cs typeface="Tahoma"/>
              </a:rPr>
              <a:t> </a:t>
            </a:r>
            <a:r>
              <a:rPr sz="2400" spc="60" dirty="0">
                <a:latin typeface="Tahoma"/>
                <a:cs typeface="Tahoma"/>
              </a:rPr>
              <a:t>igualan</a:t>
            </a:r>
            <a:r>
              <a:rPr sz="2400" spc="-80" dirty="0">
                <a:latin typeface="Tahoma"/>
                <a:cs typeface="Tahoma"/>
              </a:rPr>
              <a:t> </a:t>
            </a:r>
            <a:r>
              <a:rPr sz="2400" spc="45" dirty="0">
                <a:latin typeface="Tahoma"/>
                <a:cs typeface="Tahoma"/>
              </a:rPr>
              <a:t>la</a:t>
            </a:r>
            <a:r>
              <a:rPr sz="2400" spc="-75" dirty="0">
                <a:latin typeface="Tahoma"/>
                <a:cs typeface="Tahoma"/>
              </a:rPr>
              <a:t> </a:t>
            </a:r>
            <a:r>
              <a:rPr sz="2400" spc="45" dirty="0" err="1" smtClean="0">
                <a:latin typeface="Tahoma"/>
                <a:cs typeface="Tahoma"/>
              </a:rPr>
              <a:t>reactancia</a:t>
            </a:r>
            <a:endParaRPr sz="2400" dirty="0">
              <a:latin typeface="Tahoma"/>
              <a:cs typeface="Tahoma"/>
            </a:endParaRPr>
          </a:p>
        </p:txBody>
      </p:sp>
      <p:sp>
        <p:nvSpPr>
          <p:cNvPr id="12" name="object 4"/>
          <p:cNvSpPr txBox="1">
            <a:spLocks/>
          </p:cNvSpPr>
          <p:nvPr/>
        </p:nvSpPr>
        <p:spPr>
          <a:xfrm>
            <a:off x="2253487" y="362335"/>
            <a:ext cx="78486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200" b="1" kern="0" spc="-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1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kern="0" spc="-1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br>
              <a:rPr lang="es-ES" sz="3200" b="1" kern="0" spc="-3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3200" b="1" kern="0" spc="-4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Consideraciones</a:t>
            </a:r>
            <a:r>
              <a:rPr lang="es-ES" sz="3200" b="1" kern="0" spc="-14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-2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operativas</a:t>
            </a:r>
            <a:endParaRPr lang="es-ES" sz="3200" b="1" kern="0" spc="-3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0400" y="1524000"/>
            <a:ext cx="5486400" cy="41148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340355" y="5084571"/>
            <a:ext cx="2383155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50" b="1" dirty="0">
                <a:solidFill>
                  <a:srgbClr val="FFFFFF"/>
                </a:solidFill>
                <a:latin typeface="Tahoma"/>
                <a:cs typeface="Tahoma"/>
              </a:rPr>
              <a:t>Conductores</a:t>
            </a:r>
            <a:r>
              <a:rPr sz="1250" b="1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25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dirty="0">
                <a:solidFill>
                  <a:srgbClr val="FFFFFF"/>
                </a:solidFill>
                <a:latin typeface="Tahoma"/>
                <a:cs typeface="Tahoma"/>
              </a:rPr>
              <a:t>transposición</a:t>
            </a:r>
            <a:endParaRPr sz="12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xfrm>
            <a:off x="12760622" y="6423388"/>
            <a:ext cx="817879" cy="20005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150" spc="-70" dirty="0">
                <a:latin typeface="Lucida Sans Unicode"/>
                <a:cs typeface="Lucida Sans Unicode"/>
              </a:rPr>
              <a:t>C</a:t>
            </a:r>
            <a:r>
              <a:rPr spc="-10" dirty="0">
                <a:latin typeface="Lucida Sans Unicode"/>
                <a:cs typeface="Lucida Sans Unicode"/>
              </a:rPr>
              <a:t>CONSEJO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017838" y="533400"/>
            <a:ext cx="4876800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900" b="1" spc="120" dirty="0">
                <a:solidFill>
                  <a:srgbClr val="0070C0"/>
                </a:solidFill>
              </a:rPr>
              <a:t>Transmisión</a:t>
            </a:r>
            <a:r>
              <a:rPr sz="2900" b="1" spc="-185" dirty="0">
                <a:solidFill>
                  <a:srgbClr val="0070C0"/>
                </a:solidFill>
              </a:rPr>
              <a:t> </a:t>
            </a:r>
            <a:r>
              <a:rPr sz="2900" b="1" spc="140" dirty="0">
                <a:solidFill>
                  <a:srgbClr val="0070C0"/>
                </a:solidFill>
              </a:rPr>
              <a:t>de</a:t>
            </a:r>
            <a:r>
              <a:rPr sz="2900" b="1" spc="-185" dirty="0">
                <a:solidFill>
                  <a:srgbClr val="0070C0"/>
                </a:solidFill>
              </a:rPr>
              <a:t> </a:t>
            </a:r>
            <a:r>
              <a:rPr sz="2900" b="1" spc="120" dirty="0">
                <a:solidFill>
                  <a:srgbClr val="0070C0"/>
                </a:solidFill>
              </a:rPr>
              <a:t>potencia</a:t>
            </a:r>
            <a:endParaRPr sz="2900" b="1" dirty="0">
              <a:solidFill>
                <a:srgbClr val="0070C0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59941" y="1565020"/>
            <a:ext cx="6792595" cy="3642023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355600" indent="-342900" algn="just">
              <a:spcBef>
                <a:spcPts val="840"/>
              </a:spcBef>
              <a:buSzPct val="114285"/>
              <a:buChar char="•"/>
              <a:tabLst>
                <a:tab pos="355600" algn="l"/>
              </a:tabLst>
            </a:pPr>
            <a:r>
              <a:rPr sz="2800" spc="140" dirty="0">
                <a:solidFill>
                  <a:srgbClr val="7F7F7F"/>
                </a:solidFill>
                <a:latin typeface="Tahoma"/>
                <a:cs typeface="Tahoma"/>
              </a:rPr>
              <a:t>Componentes</a:t>
            </a:r>
            <a:r>
              <a:rPr sz="2800" spc="-155" dirty="0">
                <a:solidFill>
                  <a:srgbClr val="7F7F7F"/>
                </a:solidFill>
                <a:latin typeface="Tahoma"/>
                <a:cs typeface="Tahoma"/>
              </a:rPr>
              <a:t> </a:t>
            </a:r>
            <a:r>
              <a:rPr sz="2800" spc="105" dirty="0">
                <a:solidFill>
                  <a:srgbClr val="7F7F7F"/>
                </a:solidFill>
                <a:latin typeface="Tahoma"/>
                <a:cs typeface="Tahoma"/>
              </a:rPr>
              <a:t>e</a:t>
            </a:r>
            <a:r>
              <a:rPr sz="2800" spc="-150" dirty="0">
                <a:solidFill>
                  <a:srgbClr val="7F7F7F"/>
                </a:solidFill>
                <a:latin typeface="Tahoma"/>
                <a:cs typeface="Tahoma"/>
              </a:rPr>
              <a:t> </a:t>
            </a:r>
            <a:r>
              <a:rPr sz="2800" spc="105" dirty="0">
                <a:solidFill>
                  <a:srgbClr val="7F7F7F"/>
                </a:solidFill>
                <a:latin typeface="Tahoma"/>
                <a:cs typeface="Tahoma"/>
              </a:rPr>
              <a:t>Interconexiones</a:t>
            </a:r>
            <a:endParaRPr sz="2800" dirty="0">
              <a:latin typeface="Tahoma"/>
              <a:cs typeface="Tahoma"/>
            </a:endParaRPr>
          </a:p>
          <a:p>
            <a:pPr marL="355600" indent="-342900" algn="just">
              <a:spcBef>
                <a:spcPts val="1450"/>
              </a:spcBef>
              <a:buSzPct val="123076"/>
              <a:buChar char="•"/>
              <a:tabLst>
                <a:tab pos="355600" algn="l"/>
              </a:tabLst>
            </a:pPr>
            <a:r>
              <a:rPr sz="2800" spc="165" dirty="0">
                <a:solidFill>
                  <a:srgbClr val="7F7F7F"/>
                </a:solidFill>
                <a:latin typeface="Tahoma"/>
                <a:cs typeface="Tahoma"/>
              </a:rPr>
              <a:t>Modelo</a:t>
            </a:r>
            <a:r>
              <a:rPr sz="2800" spc="-175" dirty="0">
                <a:solidFill>
                  <a:srgbClr val="7F7F7F"/>
                </a:solidFill>
                <a:latin typeface="Tahoma"/>
                <a:cs typeface="Tahoma"/>
              </a:rPr>
              <a:t> </a:t>
            </a:r>
            <a:r>
              <a:rPr sz="2800" spc="90" dirty="0">
                <a:solidFill>
                  <a:srgbClr val="7F7F7F"/>
                </a:solidFill>
                <a:latin typeface="Tahoma"/>
                <a:cs typeface="Tahoma"/>
              </a:rPr>
              <a:t>eléctrico</a:t>
            </a:r>
            <a:endParaRPr sz="2800" dirty="0">
              <a:latin typeface="Tahoma"/>
              <a:cs typeface="Tahoma"/>
            </a:endParaRPr>
          </a:p>
          <a:p>
            <a:pPr marL="355600" indent="-342900" algn="just">
              <a:spcBef>
                <a:spcPts val="1689"/>
              </a:spcBef>
              <a:buSzPct val="133333"/>
              <a:buChar char="•"/>
              <a:tabLst>
                <a:tab pos="355600" algn="l"/>
              </a:tabLst>
            </a:pPr>
            <a:r>
              <a:rPr sz="2800" spc="100" dirty="0">
                <a:solidFill>
                  <a:srgbClr val="7F7F7F"/>
                </a:solidFill>
                <a:latin typeface="Tahoma"/>
                <a:cs typeface="Tahoma"/>
              </a:rPr>
              <a:t>Consideraciones</a:t>
            </a:r>
            <a:r>
              <a:rPr sz="2800" spc="-145" dirty="0">
                <a:solidFill>
                  <a:srgbClr val="7F7F7F"/>
                </a:solidFill>
                <a:latin typeface="Tahoma"/>
                <a:cs typeface="Tahoma"/>
              </a:rPr>
              <a:t> </a:t>
            </a:r>
            <a:r>
              <a:rPr sz="2800" spc="90" dirty="0">
                <a:solidFill>
                  <a:srgbClr val="7F7F7F"/>
                </a:solidFill>
                <a:latin typeface="Tahoma"/>
                <a:cs typeface="Tahoma"/>
              </a:rPr>
              <a:t>operativas</a:t>
            </a:r>
            <a:endParaRPr sz="2800" dirty="0">
              <a:latin typeface="Tahoma"/>
              <a:cs typeface="Tahoma"/>
            </a:endParaRPr>
          </a:p>
          <a:p>
            <a:pPr marL="355600" indent="-342900" algn="just">
              <a:spcBef>
                <a:spcPts val="2225"/>
              </a:spcBef>
              <a:buSzPct val="168421"/>
              <a:buChar char="•"/>
              <a:tabLst>
                <a:tab pos="355600" algn="l"/>
              </a:tabLst>
            </a:pPr>
            <a:r>
              <a:rPr sz="2800" u="sng" spc="70" dirty="0">
                <a:latin typeface="Tahoma"/>
                <a:cs typeface="Tahoma"/>
              </a:rPr>
              <a:t>Restauración</a:t>
            </a:r>
            <a:r>
              <a:rPr sz="2800" u="sng" spc="-110" dirty="0">
                <a:latin typeface="Tahoma"/>
                <a:cs typeface="Tahoma"/>
              </a:rPr>
              <a:t> </a:t>
            </a:r>
            <a:r>
              <a:rPr sz="2800" u="sng" spc="90" dirty="0">
                <a:latin typeface="Tahoma"/>
                <a:cs typeface="Tahoma"/>
              </a:rPr>
              <a:t>de</a:t>
            </a:r>
            <a:r>
              <a:rPr sz="2800" u="sng" spc="-110" dirty="0">
                <a:latin typeface="Tahoma"/>
                <a:cs typeface="Tahoma"/>
              </a:rPr>
              <a:t> </a:t>
            </a:r>
            <a:r>
              <a:rPr sz="2800" u="sng" spc="65" dirty="0">
                <a:latin typeface="Tahoma"/>
                <a:cs typeface="Tahoma"/>
              </a:rPr>
              <a:t>circuitos</a:t>
            </a:r>
            <a:endParaRPr sz="2800" u="sng" dirty="0">
              <a:latin typeface="Tahoma"/>
              <a:cs typeface="Tahoma"/>
            </a:endParaRPr>
          </a:p>
          <a:p>
            <a:pPr marL="355600" indent="-342900" algn="just">
              <a:spcBef>
                <a:spcPts val="2035"/>
              </a:spcBef>
              <a:buSzPct val="145454"/>
              <a:buChar char="•"/>
              <a:tabLst>
                <a:tab pos="355600" algn="l"/>
              </a:tabLst>
            </a:pPr>
            <a:r>
              <a:rPr sz="2800" spc="90" dirty="0">
                <a:latin typeface="Tahoma"/>
                <a:cs typeface="Tahoma"/>
              </a:rPr>
              <a:t>Transmisión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de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corriente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continua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de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alto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voltaje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286000" y="533400"/>
            <a:ext cx="7541261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05" dirty="0">
                <a:solidFill>
                  <a:srgbClr val="0070C0"/>
                </a:solidFill>
              </a:rPr>
              <a:t>Transmisión</a:t>
            </a:r>
            <a:r>
              <a:rPr sz="3200" b="1" spc="-150" dirty="0">
                <a:solidFill>
                  <a:srgbClr val="0070C0"/>
                </a:solidFill>
              </a:rPr>
              <a:t> </a:t>
            </a:r>
            <a:r>
              <a:rPr sz="3200" b="1" spc="125" dirty="0">
                <a:solidFill>
                  <a:srgbClr val="0070C0"/>
                </a:solidFill>
              </a:rPr>
              <a:t>de</a:t>
            </a:r>
            <a:r>
              <a:rPr sz="3200" b="1" spc="-145" dirty="0">
                <a:solidFill>
                  <a:srgbClr val="0070C0"/>
                </a:solidFill>
              </a:rPr>
              <a:t> </a:t>
            </a:r>
            <a:r>
              <a:rPr sz="3200" b="1" spc="105" dirty="0" err="1" smtClean="0">
                <a:solidFill>
                  <a:srgbClr val="0070C0"/>
                </a:solidFill>
              </a:rPr>
              <a:t>potencia</a:t>
            </a:r>
            <a:r>
              <a:rPr lang="es-ES" sz="3200" b="1" spc="105" dirty="0" smtClean="0">
                <a:solidFill>
                  <a:srgbClr val="0070C0"/>
                </a:solidFill>
              </a:rPr>
              <a:t/>
            </a:r>
            <a:br>
              <a:rPr lang="es-ES" sz="3200" b="1" spc="105" dirty="0" smtClean="0">
                <a:solidFill>
                  <a:srgbClr val="0070C0"/>
                </a:solidFill>
              </a:rPr>
            </a:br>
            <a:r>
              <a:rPr lang="es-ES" sz="3200" b="1" spc="70" dirty="0">
                <a:solidFill>
                  <a:srgbClr val="0070C0"/>
                </a:solidFill>
              </a:rPr>
              <a:t>Restauración</a:t>
            </a:r>
            <a:r>
              <a:rPr lang="es-ES" sz="3200" b="1" spc="-110" dirty="0">
                <a:solidFill>
                  <a:srgbClr val="0070C0"/>
                </a:solidFill>
              </a:rPr>
              <a:t> </a:t>
            </a:r>
            <a:r>
              <a:rPr lang="es-ES" sz="3200" b="1" spc="90" dirty="0">
                <a:solidFill>
                  <a:srgbClr val="0070C0"/>
                </a:solidFill>
              </a:rPr>
              <a:t>de</a:t>
            </a:r>
            <a:r>
              <a:rPr lang="es-ES" sz="3200" b="1" spc="-110" dirty="0">
                <a:solidFill>
                  <a:srgbClr val="0070C0"/>
                </a:solidFill>
              </a:rPr>
              <a:t> </a:t>
            </a:r>
            <a:r>
              <a:rPr lang="es-ES" sz="3200" b="1" spc="65" dirty="0" smtClean="0">
                <a:solidFill>
                  <a:srgbClr val="0070C0"/>
                </a:solidFill>
              </a:rPr>
              <a:t>circuitos</a:t>
            </a:r>
            <a:endParaRPr spc="105" dirty="0"/>
          </a:p>
        </p:txBody>
      </p:sp>
      <p:sp>
        <p:nvSpPr>
          <p:cNvPr id="5" name="object 5"/>
          <p:cNvSpPr txBox="1"/>
          <p:nvPr/>
        </p:nvSpPr>
        <p:spPr>
          <a:xfrm>
            <a:off x="1447800" y="2209800"/>
            <a:ext cx="7056756" cy="1476045"/>
          </a:xfrm>
          <a:prstGeom prst="rect">
            <a:avLst/>
          </a:prstGeom>
        </p:spPr>
        <p:txBody>
          <a:bodyPr vert="horz" wrap="square" lIns="0" tIns="181610" rIns="0" bIns="0" rtlCol="0">
            <a:spAutoFit/>
          </a:bodyPr>
          <a:lstStyle/>
          <a:p>
            <a:pPr marL="363538" indent="-363538">
              <a:buSzPct val="152380"/>
              <a:buChar char="•"/>
            </a:pPr>
            <a:r>
              <a:rPr lang="es-ES" sz="2800" b="1" spc="95" dirty="0" err="1" smtClean="0">
                <a:latin typeface="Tahoma"/>
                <a:cs typeface="Tahoma"/>
              </a:rPr>
              <a:t>Recierre</a:t>
            </a:r>
            <a:endParaRPr lang="es-ES" sz="2800" b="1" spc="95" dirty="0" smtClean="0">
              <a:latin typeface="Tahoma"/>
              <a:cs typeface="Tahoma"/>
            </a:endParaRPr>
          </a:p>
          <a:p>
            <a:pPr marL="363538" indent="-363538">
              <a:buSzPct val="152380"/>
              <a:buChar char="•"/>
            </a:pPr>
            <a:endParaRPr lang="es-ES" sz="2800" b="1" spc="95" dirty="0" smtClean="0">
              <a:latin typeface="Tahoma"/>
              <a:cs typeface="Tahoma"/>
            </a:endParaRPr>
          </a:p>
          <a:p>
            <a:pPr marL="363538" indent="-363538">
              <a:buSzPct val="152380"/>
              <a:buChar char="•"/>
            </a:pPr>
            <a:r>
              <a:rPr sz="2800" b="1" spc="80" dirty="0" err="1" smtClean="0">
                <a:latin typeface="Tahoma"/>
                <a:cs typeface="Tahoma"/>
              </a:rPr>
              <a:t>Comprobaciones</a:t>
            </a:r>
            <a:r>
              <a:rPr sz="2800" b="1" spc="-110" dirty="0" smtClean="0">
                <a:latin typeface="Tahoma"/>
                <a:cs typeface="Tahoma"/>
              </a:rPr>
              <a:t> </a:t>
            </a:r>
            <a:r>
              <a:rPr sz="2800" b="1" spc="75" dirty="0">
                <a:latin typeface="Tahoma"/>
                <a:cs typeface="Tahoma"/>
              </a:rPr>
              <a:t>de</a:t>
            </a:r>
            <a:r>
              <a:rPr sz="2800" b="1" spc="-105" dirty="0">
                <a:latin typeface="Tahoma"/>
                <a:cs typeface="Tahoma"/>
              </a:rPr>
              <a:t> </a:t>
            </a:r>
            <a:r>
              <a:rPr sz="2800" b="1" spc="75" dirty="0">
                <a:latin typeface="Tahoma"/>
                <a:cs typeface="Tahoma"/>
              </a:rPr>
              <a:t>sincronismo</a:t>
            </a:r>
            <a:endParaRPr sz="2800" b="1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685800" y="1658873"/>
            <a:ext cx="10820400" cy="49834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lang="es-ES" sz="2800" b="1" spc="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Recierre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560"/>
              </a:spcBef>
            </a:pP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mayoría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fallas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transmisión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temporales. 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decir,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-4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cause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generalmente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quema.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tanto,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mayoría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casos,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 </a:t>
            </a:r>
            <a:r>
              <a:rPr sz="2800" spc="-4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volver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energizar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manera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segura.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723265" indent="-343535" algn="just">
              <a:spcBef>
                <a:spcPts val="1245"/>
              </a:spcBef>
              <a:buSzPct val="172413"/>
              <a:buFont typeface="Tahoma"/>
              <a:buChar char="•"/>
              <a:tabLst>
                <a:tab pos="355600" algn="l"/>
                <a:tab pos="356235" algn="l"/>
              </a:tabLst>
            </a:pPr>
            <a:r>
              <a:rPr lang="es-ES" sz="2800" b="1" i="1" spc="-9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Recierre</a:t>
            </a:r>
            <a:r>
              <a:rPr lang="es-ES" sz="2800" b="1" i="1" spc="-9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9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7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proceso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volver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energizar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automáticamente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-4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abre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debido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falla.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mayoría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interruptores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vuelven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cerrar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automáticamente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después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abrirse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eliminar </a:t>
            </a:r>
            <a:r>
              <a:rPr sz="2800" spc="-4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z="2800" spc="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object 4"/>
          <p:cNvSpPr txBox="1">
            <a:spLocks noGrp="1"/>
          </p:cNvSpPr>
          <p:nvPr>
            <p:ph type="title"/>
          </p:nvPr>
        </p:nvSpPr>
        <p:spPr>
          <a:xfrm>
            <a:off x="2286000" y="533400"/>
            <a:ext cx="7541261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05" dirty="0">
                <a:solidFill>
                  <a:srgbClr val="0070C0"/>
                </a:solidFill>
              </a:rPr>
              <a:t>Transmisión</a:t>
            </a:r>
            <a:r>
              <a:rPr sz="3200" b="1" spc="-150" dirty="0">
                <a:solidFill>
                  <a:srgbClr val="0070C0"/>
                </a:solidFill>
              </a:rPr>
              <a:t> </a:t>
            </a:r>
            <a:r>
              <a:rPr sz="3200" b="1" spc="125" dirty="0">
                <a:solidFill>
                  <a:srgbClr val="0070C0"/>
                </a:solidFill>
              </a:rPr>
              <a:t>de</a:t>
            </a:r>
            <a:r>
              <a:rPr sz="3200" b="1" spc="-145" dirty="0">
                <a:solidFill>
                  <a:srgbClr val="0070C0"/>
                </a:solidFill>
              </a:rPr>
              <a:t> </a:t>
            </a:r>
            <a:r>
              <a:rPr sz="3200" b="1" spc="105" dirty="0" err="1" smtClean="0">
                <a:solidFill>
                  <a:srgbClr val="0070C0"/>
                </a:solidFill>
              </a:rPr>
              <a:t>potencia</a:t>
            </a:r>
            <a:r>
              <a:rPr lang="es-ES" sz="3200" b="1" spc="105" dirty="0" smtClean="0">
                <a:solidFill>
                  <a:srgbClr val="0070C0"/>
                </a:solidFill>
              </a:rPr>
              <a:t/>
            </a:r>
            <a:br>
              <a:rPr lang="es-ES" sz="3200" b="1" spc="105" dirty="0" smtClean="0">
                <a:solidFill>
                  <a:srgbClr val="0070C0"/>
                </a:solidFill>
              </a:rPr>
            </a:br>
            <a:r>
              <a:rPr lang="es-ES" sz="3200" b="1" spc="70" dirty="0">
                <a:solidFill>
                  <a:srgbClr val="0070C0"/>
                </a:solidFill>
              </a:rPr>
              <a:t>Restauración</a:t>
            </a:r>
            <a:r>
              <a:rPr lang="es-ES" sz="3200" b="1" spc="-110" dirty="0">
                <a:solidFill>
                  <a:srgbClr val="0070C0"/>
                </a:solidFill>
              </a:rPr>
              <a:t> </a:t>
            </a:r>
            <a:r>
              <a:rPr lang="es-ES" sz="3200" b="1" spc="90" dirty="0">
                <a:solidFill>
                  <a:srgbClr val="0070C0"/>
                </a:solidFill>
              </a:rPr>
              <a:t>de</a:t>
            </a:r>
            <a:r>
              <a:rPr lang="es-ES" sz="3200" b="1" spc="-110" dirty="0">
                <a:solidFill>
                  <a:srgbClr val="0070C0"/>
                </a:solidFill>
              </a:rPr>
              <a:t> </a:t>
            </a:r>
            <a:r>
              <a:rPr lang="es-ES" sz="3200" b="1" spc="65" dirty="0" smtClean="0">
                <a:solidFill>
                  <a:srgbClr val="0070C0"/>
                </a:solidFill>
              </a:rPr>
              <a:t>circuitos</a:t>
            </a:r>
            <a:endParaRPr spc="105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646430" y="2286000"/>
            <a:ext cx="10820400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01930" indent="-343535" algn="just">
              <a:spcBef>
                <a:spcPts val="1285"/>
              </a:spcBef>
              <a:buSzPct val="192307"/>
              <a:buChar char="•"/>
              <a:tabLst>
                <a:tab pos="355600" algn="l"/>
                <a:tab pos="356235" algn="l"/>
              </a:tabLst>
            </a:pPr>
            <a:r>
              <a:rPr sz="2800" spc="5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restablecer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servicio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línea,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mayoría de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empresas de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servicios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públicos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primero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vuelven</a:t>
            </a:r>
            <a:r>
              <a:rPr sz="2800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cerrar</a:t>
            </a:r>
            <a:r>
              <a:rPr sz="2800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interruptores</a:t>
            </a:r>
            <a:r>
              <a:rPr sz="2800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6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extremo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energizar </a:t>
            </a:r>
            <a:r>
              <a:rPr sz="2800" spc="-3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muerta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hasta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abierto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extremo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opuesto.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object 4"/>
          <p:cNvSpPr txBox="1">
            <a:spLocks noGrp="1"/>
          </p:cNvSpPr>
          <p:nvPr>
            <p:ph type="title"/>
          </p:nvPr>
        </p:nvSpPr>
        <p:spPr>
          <a:xfrm>
            <a:off x="2286000" y="533400"/>
            <a:ext cx="7541261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05" dirty="0">
                <a:solidFill>
                  <a:srgbClr val="0070C0"/>
                </a:solidFill>
              </a:rPr>
              <a:t>Transmisión</a:t>
            </a:r>
            <a:r>
              <a:rPr sz="3200" b="1" spc="-150" dirty="0">
                <a:solidFill>
                  <a:srgbClr val="0070C0"/>
                </a:solidFill>
              </a:rPr>
              <a:t> </a:t>
            </a:r>
            <a:r>
              <a:rPr sz="3200" b="1" spc="125" dirty="0">
                <a:solidFill>
                  <a:srgbClr val="0070C0"/>
                </a:solidFill>
              </a:rPr>
              <a:t>de</a:t>
            </a:r>
            <a:r>
              <a:rPr sz="3200" b="1" spc="-145" dirty="0">
                <a:solidFill>
                  <a:srgbClr val="0070C0"/>
                </a:solidFill>
              </a:rPr>
              <a:t> </a:t>
            </a:r>
            <a:r>
              <a:rPr sz="3200" b="1" spc="105" dirty="0" err="1" smtClean="0">
                <a:solidFill>
                  <a:srgbClr val="0070C0"/>
                </a:solidFill>
              </a:rPr>
              <a:t>potencia</a:t>
            </a:r>
            <a:r>
              <a:rPr lang="es-ES" sz="3200" b="1" spc="105" dirty="0" smtClean="0">
                <a:solidFill>
                  <a:srgbClr val="0070C0"/>
                </a:solidFill>
              </a:rPr>
              <a:t/>
            </a:r>
            <a:br>
              <a:rPr lang="es-ES" sz="3200" b="1" spc="105" dirty="0" smtClean="0">
                <a:solidFill>
                  <a:srgbClr val="0070C0"/>
                </a:solidFill>
              </a:rPr>
            </a:br>
            <a:r>
              <a:rPr lang="es-ES" sz="3200" b="1" spc="70" dirty="0">
                <a:solidFill>
                  <a:srgbClr val="0070C0"/>
                </a:solidFill>
              </a:rPr>
              <a:t>Restauración</a:t>
            </a:r>
            <a:r>
              <a:rPr lang="es-ES" sz="3200" b="1" spc="-110" dirty="0">
                <a:solidFill>
                  <a:srgbClr val="0070C0"/>
                </a:solidFill>
              </a:rPr>
              <a:t> </a:t>
            </a:r>
            <a:r>
              <a:rPr lang="es-ES" sz="3200" b="1" spc="90" dirty="0">
                <a:solidFill>
                  <a:srgbClr val="0070C0"/>
                </a:solidFill>
              </a:rPr>
              <a:t>de</a:t>
            </a:r>
            <a:r>
              <a:rPr lang="es-ES" sz="3200" b="1" spc="-110" dirty="0">
                <a:solidFill>
                  <a:srgbClr val="0070C0"/>
                </a:solidFill>
              </a:rPr>
              <a:t> </a:t>
            </a:r>
            <a:r>
              <a:rPr lang="es-ES" sz="3200" b="1" spc="65" dirty="0" smtClean="0">
                <a:solidFill>
                  <a:srgbClr val="0070C0"/>
                </a:solidFill>
              </a:rPr>
              <a:t>circuitos</a:t>
            </a:r>
            <a:endParaRPr spc="105" dirty="0"/>
          </a:p>
        </p:txBody>
      </p:sp>
    </p:spTree>
    <p:extLst>
      <p:ext uri="{BB962C8B-B14F-4D97-AF65-F5344CB8AC3E}">
        <p14:creationId xmlns:p14="http://schemas.microsoft.com/office/powerpoint/2010/main" val="146814645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3800" y="1302510"/>
            <a:ext cx="4355084" cy="523659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57200" y="1302509"/>
            <a:ext cx="6705600" cy="5452134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 algn="just">
              <a:spcBef>
                <a:spcPts val="595"/>
              </a:spcBef>
            </a:pPr>
            <a:r>
              <a:rPr sz="2800" b="1" dirty="0">
                <a:latin typeface="Tahoma"/>
                <a:cs typeface="Tahoma"/>
              </a:rPr>
              <a:t>Comprobación</a:t>
            </a:r>
            <a:r>
              <a:rPr sz="2800" b="1" spc="-50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de</a:t>
            </a:r>
            <a:r>
              <a:rPr sz="2800" b="1" spc="-50" dirty="0">
                <a:latin typeface="Tahoma"/>
                <a:cs typeface="Tahoma"/>
              </a:rPr>
              <a:t> </a:t>
            </a:r>
            <a:r>
              <a:rPr sz="2800" b="1" spc="5" dirty="0">
                <a:latin typeface="Tahoma"/>
                <a:cs typeface="Tahoma"/>
              </a:rPr>
              <a:t>sincronismo</a:t>
            </a:r>
            <a:r>
              <a:rPr sz="2800" b="1" spc="-50" dirty="0">
                <a:latin typeface="Tahoma"/>
                <a:cs typeface="Tahoma"/>
              </a:rPr>
              <a:t> </a:t>
            </a:r>
            <a:r>
              <a:rPr sz="2800" b="1" spc="-60" dirty="0">
                <a:latin typeface="Tahoma"/>
                <a:cs typeface="Tahoma"/>
              </a:rPr>
              <a:t>(Sync</a:t>
            </a:r>
            <a:r>
              <a:rPr sz="2800" b="1" spc="-50" dirty="0">
                <a:latin typeface="Tahoma"/>
                <a:cs typeface="Tahoma"/>
              </a:rPr>
              <a:t> </a:t>
            </a:r>
            <a:r>
              <a:rPr sz="2800" b="1" spc="-30" dirty="0">
                <a:latin typeface="Tahoma"/>
                <a:cs typeface="Tahoma"/>
              </a:rPr>
              <a:t>Check)</a:t>
            </a:r>
            <a:endParaRPr sz="2800" dirty="0">
              <a:latin typeface="Tahoma"/>
              <a:cs typeface="Tahoma"/>
            </a:endParaRPr>
          </a:p>
          <a:p>
            <a:pPr marL="355600" marR="209550" indent="-342900" algn="just">
              <a:spcBef>
                <a:spcPts val="605"/>
              </a:spcBef>
              <a:buSzPct val="133333"/>
              <a:buChar char="•"/>
              <a:tabLst>
                <a:tab pos="354965" algn="l"/>
                <a:tab pos="355600" algn="l"/>
              </a:tabLst>
            </a:pPr>
            <a:r>
              <a:rPr sz="2800" spc="70" dirty="0">
                <a:latin typeface="Tahoma"/>
                <a:cs typeface="Tahoma"/>
              </a:rPr>
              <a:t>Determina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si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el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ángulo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de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fase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de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la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tensión </a:t>
            </a:r>
            <a:r>
              <a:rPr sz="2800" spc="-45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o </a:t>
            </a:r>
            <a:r>
              <a:rPr sz="2800" spc="45" dirty="0">
                <a:latin typeface="Tahoma"/>
                <a:cs typeface="Tahoma"/>
              </a:rPr>
              <a:t>la </a:t>
            </a:r>
            <a:r>
              <a:rPr sz="2800" spc="80" dirty="0">
                <a:latin typeface="Tahoma"/>
                <a:cs typeface="Tahoma"/>
              </a:rPr>
              <a:t>magnitud </a:t>
            </a:r>
            <a:r>
              <a:rPr sz="2800" spc="70" dirty="0">
                <a:latin typeface="Tahoma"/>
                <a:cs typeface="Tahoma"/>
              </a:rPr>
              <a:t>de </a:t>
            </a:r>
            <a:r>
              <a:rPr sz="2800" spc="45" dirty="0">
                <a:latin typeface="Tahoma"/>
                <a:cs typeface="Tahoma"/>
              </a:rPr>
              <a:t>la </a:t>
            </a:r>
            <a:r>
              <a:rPr sz="2800" spc="65" dirty="0">
                <a:latin typeface="Tahoma"/>
                <a:cs typeface="Tahoma"/>
              </a:rPr>
              <a:t>tensión </a:t>
            </a:r>
            <a:r>
              <a:rPr sz="2800" spc="50" dirty="0">
                <a:latin typeface="Tahoma"/>
                <a:cs typeface="Tahoma"/>
              </a:rPr>
              <a:t>a </a:t>
            </a:r>
            <a:r>
              <a:rPr sz="2800" spc="45" dirty="0">
                <a:latin typeface="Tahoma"/>
                <a:cs typeface="Tahoma"/>
              </a:rPr>
              <a:t>través </a:t>
            </a:r>
            <a:r>
              <a:rPr sz="2800" spc="60" dirty="0">
                <a:latin typeface="Tahoma"/>
                <a:cs typeface="Tahoma"/>
              </a:rPr>
              <a:t>del </a:t>
            </a:r>
            <a:r>
              <a:rPr sz="2800" spc="6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interruptor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difiere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en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más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de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una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cantidad </a:t>
            </a:r>
            <a:r>
              <a:rPr sz="2800" spc="6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preespecificada.</a:t>
            </a:r>
            <a:endParaRPr sz="2800" dirty="0">
              <a:latin typeface="Tahoma"/>
              <a:cs typeface="Tahoma"/>
            </a:endParaRPr>
          </a:p>
          <a:p>
            <a:pPr marL="355600" marR="404495" indent="-342900" algn="just">
              <a:spcBef>
                <a:spcPts val="450"/>
              </a:spcBef>
              <a:buSzPct val="148148"/>
              <a:buChar char="•"/>
              <a:tabLst>
                <a:tab pos="354965" algn="l"/>
                <a:tab pos="355600" algn="l"/>
              </a:tabLst>
            </a:pPr>
            <a:r>
              <a:rPr sz="2800" spc="50" dirty="0">
                <a:latin typeface="Tahoma"/>
                <a:cs typeface="Tahoma"/>
              </a:rPr>
              <a:t>Los </a:t>
            </a:r>
            <a:r>
              <a:rPr sz="2800" spc="70" dirty="0">
                <a:latin typeface="Tahoma"/>
                <a:cs typeface="Tahoma"/>
              </a:rPr>
              <a:t>dos </a:t>
            </a:r>
            <a:r>
              <a:rPr sz="2800" spc="60" dirty="0">
                <a:latin typeface="Tahoma"/>
                <a:cs typeface="Tahoma"/>
              </a:rPr>
              <a:t>lados </a:t>
            </a:r>
            <a:r>
              <a:rPr sz="2800" spc="55" dirty="0">
                <a:latin typeface="Tahoma"/>
                <a:cs typeface="Tahoma"/>
              </a:rPr>
              <a:t>del </a:t>
            </a:r>
            <a:r>
              <a:rPr sz="2800" spc="60" dirty="0">
                <a:latin typeface="Tahoma"/>
                <a:cs typeface="Tahoma"/>
              </a:rPr>
              <a:t>interruptor </a:t>
            </a:r>
            <a:r>
              <a:rPr sz="2800" spc="70" dirty="0">
                <a:latin typeface="Tahoma"/>
                <a:cs typeface="Tahoma"/>
              </a:rPr>
              <a:t>pueden </a:t>
            </a:r>
            <a:r>
              <a:rPr sz="2800" spc="50" dirty="0">
                <a:latin typeface="Tahoma"/>
                <a:cs typeface="Tahoma"/>
              </a:rPr>
              <a:t>estar </a:t>
            </a:r>
            <a:r>
              <a:rPr sz="2800" spc="5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operando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a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diferentes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frecuencias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del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sistema </a:t>
            </a:r>
            <a:r>
              <a:rPr sz="2800" spc="-40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de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45" dirty="0" err="1">
                <a:latin typeface="Tahoma"/>
                <a:cs typeface="Tahoma"/>
              </a:rPr>
              <a:t>energía</a:t>
            </a:r>
            <a:r>
              <a:rPr sz="2800" spc="45" dirty="0" smtClean="0">
                <a:latin typeface="Tahoma"/>
                <a:cs typeface="Tahoma"/>
              </a:rPr>
              <a:t>.</a:t>
            </a:r>
            <a:endParaRPr lang="es-ES" sz="2800" spc="45" dirty="0" smtClean="0">
              <a:latin typeface="Tahoma"/>
              <a:cs typeface="Tahoma"/>
            </a:endParaRPr>
          </a:p>
          <a:p>
            <a:pPr marL="355600" marR="404495" indent="-342900" algn="just">
              <a:spcBef>
                <a:spcPts val="450"/>
              </a:spcBef>
              <a:buSzPct val="148148"/>
              <a:buChar char="•"/>
              <a:tabLst>
                <a:tab pos="354965" algn="l"/>
                <a:tab pos="355600" algn="l"/>
              </a:tabLst>
            </a:pPr>
            <a:r>
              <a:rPr sz="2800" spc="50" dirty="0" smtClean="0">
                <a:latin typeface="Tahoma"/>
                <a:cs typeface="Tahoma"/>
              </a:rPr>
              <a:t>.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14" name="object 4"/>
          <p:cNvSpPr txBox="1">
            <a:spLocks noGrp="1"/>
          </p:cNvSpPr>
          <p:nvPr>
            <p:ph type="title"/>
          </p:nvPr>
        </p:nvSpPr>
        <p:spPr>
          <a:xfrm>
            <a:off x="2362200" y="304800"/>
            <a:ext cx="7541261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05" dirty="0">
                <a:solidFill>
                  <a:srgbClr val="0070C0"/>
                </a:solidFill>
              </a:rPr>
              <a:t>Transmisión</a:t>
            </a:r>
            <a:r>
              <a:rPr sz="3200" b="1" spc="-150" dirty="0">
                <a:solidFill>
                  <a:srgbClr val="0070C0"/>
                </a:solidFill>
              </a:rPr>
              <a:t> </a:t>
            </a:r>
            <a:r>
              <a:rPr sz="3200" b="1" spc="125" dirty="0">
                <a:solidFill>
                  <a:srgbClr val="0070C0"/>
                </a:solidFill>
              </a:rPr>
              <a:t>de</a:t>
            </a:r>
            <a:r>
              <a:rPr sz="3200" b="1" spc="-145" dirty="0">
                <a:solidFill>
                  <a:srgbClr val="0070C0"/>
                </a:solidFill>
              </a:rPr>
              <a:t> </a:t>
            </a:r>
            <a:r>
              <a:rPr sz="3200" b="1" spc="105" dirty="0" err="1" smtClean="0">
                <a:solidFill>
                  <a:srgbClr val="0070C0"/>
                </a:solidFill>
              </a:rPr>
              <a:t>potencia</a:t>
            </a:r>
            <a:r>
              <a:rPr lang="es-ES" sz="3200" b="1" spc="105" dirty="0" smtClean="0">
                <a:solidFill>
                  <a:srgbClr val="0070C0"/>
                </a:solidFill>
              </a:rPr>
              <a:t/>
            </a:r>
            <a:br>
              <a:rPr lang="es-ES" sz="3200" b="1" spc="105" dirty="0" smtClean="0">
                <a:solidFill>
                  <a:srgbClr val="0070C0"/>
                </a:solidFill>
              </a:rPr>
            </a:br>
            <a:r>
              <a:rPr lang="es-ES" sz="3200" b="1" spc="70" dirty="0">
                <a:solidFill>
                  <a:srgbClr val="0070C0"/>
                </a:solidFill>
              </a:rPr>
              <a:t>Restauración</a:t>
            </a:r>
            <a:r>
              <a:rPr lang="es-ES" sz="3200" b="1" spc="-110" dirty="0">
                <a:solidFill>
                  <a:srgbClr val="0070C0"/>
                </a:solidFill>
              </a:rPr>
              <a:t> </a:t>
            </a:r>
            <a:r>
              <a:rPr lang="es-ES" sz="3200" b="1" spc="90" dirty="0">
                <a:solidFill>
                  <a:srgbClr val="0070C0"/>
                </a:solidFill>
              </a:rPr>
              <a:t>de</a:t>
            </a:r>
            <a:r>
              <a:rPr lang="es-ES" sz="3200" b="1" spc="-110" dirty="0">
                <a:solidFill>
                  <a:srgbClr val="0070C0"/>
                </a:solidFill>
              </a:rPr>
              <a:t> </a:t>
            </a:r>
            <a:r>
              <a:rPr lang="es-ES" sz="3200" b="1" spc="65" dirty="0" smtClean="0">
                <a:solidFill>
                  <a:srgbClr val="0070C0"/>
                </a:solidFill>
              </a:rPr>
              <a:t>circuitos</a:t>
            </a:r>
            <a:endParaRPr spc="105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3800" y="1302510"/>
            <a:ext cx="4355084" cy="523659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57200" y="1981200"/>
            <a:ext cx="6705600" cy="3587521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355600" marR="5080" indent="-342900" algn="just">
              <a:spcBef>
                <a:spcPts val="484"/>
              </a:spcBef>
              <a:buSzPct val="148148"/>
              <a:buChar char="•"/>
              <a:tabLst>
                <a:tab pos="354965" algn="l"/>
                <a:tab pos="355600" algn="l"/>
              </a:tabLst>
            </a:pPr>
            <a:r>
              <a:rPr sz="2800" spc="50" dirty="0" smtClean="0">
                <a:latin typeface="Tahoma"/>
                <a:cs typeface="Tahoma"/>
              </a:rPr>
              <a:t>Los </a:t>
            </a:r>
            <a:r>
              <a:rPr sz="2800" spc="35" dirty="0">
                <a:latin typeface="Tahoma"/>
                <a:cs typeface="Tahoma"/>
              </a:rPr>
              <a:t>voltajes </a:t>
            </a:r>
            <a:r>
              <a:rPr sz="2800" spc="15" dirty="0">
                <a:latin typeface="Tahoma"/>
                <a:cs typeface="Tahoma"/>
              </a:rPr>
              <a:t>y </a:t>
            </a:r>
            <a:r>
              <a:rPr sz="2800" spc="55" dirty="0">
                <a:latin typeface="Tahoma"/>
                <a:cs typeface="Tahoma"/>
              </a:rPr>
              <a:t>los </a:t>
            </a:r>
            <a:r>
              <a:rPr sz="2800" spc="45" dirty="0">
                <a:latin typeface="Tahoma"/>
                <a:cs typeface="Tahoma"/>
              </a:rPr>
              <a:t>niveles </a:t>
            </a:r>
            <a:r>
              <a:rPr sz="2800" spc="65" dirty="0">
                <a:latin typeface="Tahoma"/>
                <a:cs typeface="Tahoma"/>
              </a:rPr>
              <a:t>de </a:t>
            </a:r>
            <a:r>
              <a:rPr sz="2800" spc="60" dirty="0">
                <a:latin typeface="Tahoma"/>
                <a:cs typeface="Tahoma"/>
              </a:rPr>
              <a:t>generación </a:t>
            </a:r>
            <a:r>
              <a:rPr sz="2800" spc="45" dirty="0">
                <a:latin typeface="Tahoma"/>
                <a:cs typeface="Tahoma"/>
              </a:rPr>
              <a:t>a </a:t>
            </a:r>
            <a:r>
              <a:rPr sz="2800" spc="75" dirty="0">
                <a:latin typeface="Tahoma"/>
                <a:cs typeface="Tahoma"/>
              </a:rPr>
              <a:t>ambos </a:t>
            </a:r>
            <a:r>
              <a:rPr sz="2800" spc="8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lados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del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punto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abierto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se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40" dirty="0">
                <a:latin typeface="Tahoma"/>
                <a:cs typeface="Tahoma"/>
              </a:rPr>
              <a:t>ajustan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de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modo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que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40" dirty="0">
                <a:latin typeface="Tahoma"/>
                <a:cs typeface="Tahoma"/>
              </a:rPr>
              <a:t>las </a:t>
            </a:r>
            <a:r>
              <a:rPr sz="2800" spc="-40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frecuencias </a:t>
            </a:r>
            <a:r>
              <a:rPr sz="2800" spc="55" dirty="0">
                <a:latin typeface="Tahoma"/>
                <a:cs typeface="Tahoma"/>
              </a:rPr>
              <a:t>coincidan </a:t>
            </a:r>
            <a:r>
              <a:rPr sz="2800" spc="50" dirty="0">
                <a:latin typeface="Tahoma"/>
                <a:cs typeface="Tahoma"/>
              </a:rPr>
              <a:t>exactamente </a:t>
            </a:r>
            <a:r>
              <a:rPr sz="2800" spc="15" dirty="0">
                <a:latin typeface="Tahoma"/>
                <a:cs typeface="Tahoma"/>
              </a:rPr>
              <a:t>y </a:t>
            </a:r>
            <a:r>
              <a:rPr sz="2800" spc="45" dirty="0">
                <a:latin typeface="Tahoma"/>
                <a:cs typeface="Tahoma"/>
              </a:rPr>
              <a:t>el </a:t>
            </a:r>
            <a:r>
              <a:rPr sz="2800" spc="65" dirty="0">
                <a:latin typeface="Tahoma"/>
                <a:cs typeface="Tahoma"/>
              </a:rPr>
              <a:t>ángulo de </a:t>
            </a:r>
            <a:r>
              <a:rPr sz="2800" spc="-409" dirty="0">
                <a:latin typeface="Tahoma"/>
                <a:cs typeface="Tahoma"/>
              </a:rPr>
              <a:t> </a:t>
            </a:r>
            <a:r>
              <a:rPr sz="2800" spc="40" dirty="0">
                <a:latin typeface="Tahoma"/>
                <a:cs typeface="Tahoma"/>
              </a:rPr>
              <a:t>fase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de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30" dirty="0">
                <a:latin typeface="Tahoma"/>
                <a:cs typeface="Tahoma"/>
              </a:rPr>
              <a:t>voltaje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15" dirty="0">
                <a:latin typeface="Tahoma"/>
                <a:cs typeface="Tahoma"/>
              </a:rPr>
              <a:t>y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40" dirty="0">
                <a:latin typeface="Tahoma"/>
                <a:cs typeface="Tahoma"/>
              </a:rPr>
              <a:t>las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diferencias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de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magnitud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estén </a:t>
            </a:r>
            <a:r>
              <a:rPr sz="2800" spc="5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dentro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de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lang="es-ES" sz="2800" spc="50" dirty="0" smtClean="0">
                <a:latin typeface="Tahoma"/>
                <a:cs typeface="Tahoma"/>
              </a:rPr>
              <a:t>tolerancias </a:t>
            </a:r>
            <a:r>
              <a:rPr sz="2800" spc="40" dirty="0" err="1" smtClean="0">
                <a:latin typeface="Tahoma"/>
                <a:cs typeface="Tahoma"/>
              </a:rPr>
              <a:t>aceptable</a:t>
            </a:r>
            <a:r>
              <a:rPr lang="es-ES" sz="2800" spc="40" dirty="0" smtClean="0">
                <a:latin typeface="Tahoma"/>
                <a:cs typeface="Tahoma"/>
              </a:rPr>
              <a:t>s</a:t>
            </a:r>
            <a:r>
              <a:rPr sz="2800" spc="40" dirty="0" smtClean="0">
                <a:latin typeface="Tahoma"/>
                <a:cs typeface="Tahoma"/>
              </a:rPr>
              <a:t>.</a:t>
            </a:r>
            <a:endParaRPr sz="2800" dirty="0">
              <a:latin typeface="Tahoma"/>
              <a:cs typeface="Tahoma"/>
            </a:endParaRPr>
          </a:p>
          <a:p>
            <a:pPr marL="355600" algn="just">
              <a:spcBef>
                <a:spcPts val="530"/>
              </a:spcBef>
            </a:pPr>
            <a:r>
              <a:rPr sz="2800" spc="50" dirty="0" smtClean="0">
                <a:latin typeface="Tahoma"/>
                <a:cs typeface="Tahoma"/>
              </a:rPr>
              <a:t>.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14" name="object 4"/>
          <p:cNvSpPr txBox="1">
            <a:spLocks noGrp="1"/>
          </p:cNvSpPr>
          <p:nvPr>
            <p:ph type="title"/>
          </p:nvPr>
        </p:nvSpPr>
        <p:spPr>
          <a:xfrm>
            <a:off x="2362200" y="304800"/>
            <a:ext cx="7541261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05" dirty="0">
                <a:solidFill>
                  <a:srgbClr val="0070C0"/>
                </a:solidFill>
              </a:rPr>
              <a:t>Transmisión</a:t>
            </a:r>
            <a:r>
              <a:rPr sz="3200" b="1" spc="-150" dirty="0">
                <a:solidFill>
                  <a:srgbClr val="0070C0"/>
                </a:solidFill>
              </a:rPr>
              <a:t> </a:t>
            </a:r>
            <a:r>
              <a:rPr sz="3200" b="1" spc="125" dirty="0">
                <a:solidFill>
                  <a:srgbClr val="0070C0"/>
                </a:solidFill>
              </a:rPr>
              <a:t>de</a:t>
            </a:r>
            <a:r>
              <a:rPr sz="3200" b="1" spc="-145" dirty="0">
                <a:solidFill>
                  <a:srgbClr val="0070C0"/>
                </a:solidFill>
              </a:rPr>
              <a:t> </a:t>
            </a:r>
            <a:r>
              <a:rPr sz="3200" b="1" spc="105" dirty="0" err="1" smtClean="0">
                <a:solidFill>
                  <a:srgbClr val="0070C0"/>
                </a:solidFill>
              </a:rPr>
              <a:t>potencia</a:t>
            </a:r>
            <a:r>
              <a:rPr lang="es-ES" sz="3200" b="1" spc="105" dirty="0" smtClean="0">
                <a:solidFill>
                  <a:srgbClr val="0070C0"/>
                </a:solidFill>
              </a:rPr>
              <a:t/>
            </a:r>
            <a:br>
              <a:rPr lang="es-ES" sz="3200" b="1" spc="105" dirty="0" smtClean="0">
                <a:solidFill>
                  <a:srgbClr val="0070C0"/>
                </a:solidFill>
              </a:rPr>
            </a:br>
            <a:r>
              <a:rPr lang="es-ES" sz="3200" b="1" spc="70" dirty="0">
                <a:solidFill>
                  <a:srgbClr val="0070C0"/>
                </a:solidFill>
              </a:rPr>
              <a:t>Restauración</a:t>
            </a:r>
            <a:r>
              <a:rPr lang="es-ES" sz="3200" b="1" spc="-110" dirty="0">
                <a:solidFill>
                  <a:srgbClr val="0070C0"/>
                </a:solidFill>
              </a:rPr>
              <a:t> </a:t>
            </a:r>
            <a:r>
              <a:rPr lang="es-ES" sz="3200" b="1" spc="90" dirty="0">
                <a:solidFill>
                  <a:srgbClr val="0070C0"/>
                </a:solidFill>
              </a:rPr>
              <a:t>de</a:t>
            </a:r>
            <a:r>
              <a:rPr lang="es-ES" sz="3200" b="1" spc="-110" dirty="0">
                <a:solidFill>
                  <a:srgbClr val="0070C0"/>
                </a:solidFill>
              </a:rPr>
              <a:t> </a:t>
            </a:r>
            <a:r>
              <a:rPr lang="es-ES" sz="3200" b="1" spc="65" dirty="0" smtClean="0">
                <a:solidFill>
                  <a:srgbClr val="0070C0"/>
                </a:solidFill>
              </a:rPr>
              <a:t>circuitos</a:t>
            </a:r>
            <a:endParaRPr spc="105" dirty="0"/>
          </a:p>
        </p:txBody>
      </p:sp>
    </p:spTree>
    <p:extLst>
      <p:ext uri="{BB962C8B-B14F-4D97-AF65-F5344CB8AC3E}">
        <p14:creationId xmlns:p14="http://schemas.microsoft.com/office/powerpoint/2010/main" val="390892131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38400" y="1295400"/>
            <a:ext cx="7154622" cy="436480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340355" y="5116321"/>
            <a:ext cx="208470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solidFill>
                  <a:srgbClr val="FFFFFF"/>
                </a:solidFill>
                <a:latin typeface="Tahoma"/>
                <a:cs typeface="Tahoma"/>
              </a:rPr>
              <a:t>Comprobaciones</a:t>
            </a:r>
            <a:r>
              <a:rPr sz="10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0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ahoma"/>
                <a:cs typeface="Tahoma"/>
              </a:rPr>
              <a:t>sincronismo</a:t>
            </a:r>
            <a:endParaRPr sz="1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2800" y="609600"/>
            <a:ext cx="5745607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900" b="1" spc="120" dirty="0">
                <a:solidFill>
                  <a:srgbClr val="0070C0"/>
                </a:solidFill>
              </a:rPr>
              <a:t>Transmisión</a:t>
            </a:r>
            <a:r>
              <a:rPr sz="2900" b="1" spc="-185" dirty="0">
                <a:solidFill>
                  <a:srgbClr val="0070C0"/>
                </a:solidFill>
              </a:rPr>
              <a:t> </a:t>
            </a:r>
            <a:r>
              <a:rPr sz="2900" b="1" spc="140" dirty="0">
                <a:solidFill>
                  <a:srgbClr val="0070C0"/>
                </a:solidFill>
              </a:rPr>
              <a:t>de</a:t>
            </a:r>
            <a:r>
              <a:rPr sz="2900" b="1" spc="-185" dirty="0">
                <a:solidFill>
                  <a:srgbClr val="0070C0"/>
                </a:solidFill>
              </a:rPr>
              <a:t> </a:t>
            </a:r>
            <a:r>
              <a:rPr sz="2900" b="1" spc="120" dirty="0">
                <a:solidFill>
                  <a:srgbClr val="0070C0"/>
                </a:solidFill>
              </a:rPr>
              <a:t>potencia</a:t>
            </a:r>
            <a:endParaRPr sz="2900" b="1" dirty="0">
              <a:solidFill>
                <a:srgbClr val="0070C0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59941" y="1565020"/>
            <a:ext cx="6792595" cy="3642023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355600" indent="-342900">
              <a:spcBef>
                <a:spcPts val="840"/>
              </a:spcBef>
              <a:buSzPct val="114285"/>
              <a:buChar char="•"/>
              <a:tabLst>
                <a:tab pos="355600" algn="l"/>
              </a:tabLst>
            </a:pPr>
            <a:r>
              <a:rPr sz="2800" spc="140" dirty="0">
                <a:solidFill>
                  <a:srgbClr val="7F7F7F"/>
                </a:solidFill>
                <a:latin typeface="Tahoma"/>
                <a:cs typeface="Tahoma"/>
              </a:rPr>
              <a:t>Componentes</a:t>
            </a:r>
            <a:r>
              <a:rPr sz="2800" spc="-155" dirty="0">
                <a:solidFill>
                  <a:srgbClr val="7F7F7F"/>
                </a:solidFill>
                <a:latin typeface="Tahoma"/>
                <a:cs typeface="Tahoma"/>
              </a:rPr>
              <a:t> </a:t>
            </a:r>
            <a:r>
              <a:rPr sz="2800" spc="105" dirty="0">
                <a:solidFill>
                  <a:srgbClr val="7F7F7F"/>
                </a:solidFill>
                <a:latin typeface="Tahoma"/>
                <a:cs typeface="Tahoma"/>
              </a:rPr>
              <a:t>e</a:t>
            </a:r>
            <a:r>
              <a:rPr sz="2800" spc="-150" dirty="0">
                <a:solidFill>
                  <a:srgbClr val="7F7F7F"/>
                </a:solidFill>
                <a:latin typeface="Tahoma"/>
                <a:cs typeface="Tahoma"/>
              </a:rPr>
              <a:t> </a:t>
            </a:r>
            <a:r>
              <a:rPr sz="2800" spc="105" dirty="0">
                <a:solidFill>
                  <a:srgbClr val="7F7F7F"/>
                </a:solidFill>
                <a:latin typeface="Tahoma"/>
                <a:cs typeface="Tahoma"/>
              </a:rPr>
              <a:t>Interconexiones</a:t>
            </a:r>
            <a:endParaRPr sz="2800" dirty="0">
              <a:latin typeface="Tahoma"/>
              <a:cs typeface="Tahoma"/>
            </a:endParaRPr>
          </a:p>
          <a:p>
            <a:pPr marL="355600" indent="-342900">
              <a:spcBef>
                <a:spcPts val="1450"/>
              </a:spcBef>
              <a:buSzPct val="123076"/>
              <a:buChar char="•"/>
              <a:tabLst>
                <a:tab pos="355600" algn="l"/>
              </a:tabLst>
            </a:pPr>
            <a:r>
              <a:rPr sz="2800" spc="165" dirty="0">
                <a:solidFill>
                  <a:srgbClr val="7F7F7F"/>
                </a:solidFill>
                <a:latin typeface="Tahoma"/>
                <a:cs typeface="Tahoma"/>
              </a:rPr>
              <a:t>Modelo</a:t>
            </a:r>
            <a:r>
              <a:rPr sz="2800" spc="-175" dirty="0">
                <a:solidFill>
                  <a:srgbClr val="7F7F7F"/>
                </a:solidFill>
                <a:latin typeface="Tahoma"/>
                <a:cs typeface="Tahoma"/>
              </a:rPr>
              <a:t> </a:t>
            </a:r>
            <a:r>
              <a:rPr sz="2800" spc="90" dirty="0">
                <a:solidFill>
                  <a:srgbClr val="7F7F7F"/>
                </a:solidFill>
                <a:latin typeface="Tahoma"/>
                <a:cs typeface="Tahoma"/>
              </a:rPr>
              <a:t>eléctrico</a:t>
            </a:r>
            <a:endParaRPr sz="2800" dirty="0">
              <a:latin typeface="Tahoma"/>
              <a:cs typeface="Tahoma"/>
            </a:endParaRPr>
          </a:p>
          <a:p>
            <a:pPr marL="355600" indent="-342900">
              <a:spcBef>
                <a:spcPts val="1689"/>
              </a:spcBef>
              <a:buSzPct val="133333"/>
              <a:buChar char="•"/>
              <a:tabLst>
                <a:tab pos="355600" algn="l"/>
              </a:tabLst>
            </a:pPr>
            <a:r>
              <a:rPr sz="2800" spc="100" dirty="0">
                <a:solidFill>
                  <a:srgbClr val="7F7F7F"/>
                </a:solidFill>
                <a:latin typeface="Tahoma"/>
                <a:cs typeface="Tahoma"/>
              </a:rPr>
              <a:t>Consideraciones</a:t>
            </a:r>
            <a:r>
              <a:rPr sz="2800" spc="-145" dirty="0">
                <a:solidFill>
                  <a:srgbClr val="7F7F7F"/>
                </a:solidFill>
                <a:latin typeface="Tahoma"/>
                <a:cs typeface="Tahoma"/>
              </a:rPr>
              <a:t> </a:t>
            </a:r>
            <a:r>
              <a:rPr sz="2800" spc="90" dirty="0">
                <a:solidFill>
                  <a:srgbClr val="7F7F7F"/>
                </a:solidFill>
                <a:latin typeface="Tahoma"/>
                <a:cs typeface="Tahoma"/>
              </a:rPr>
              <a:t>operativas</a:t>
            </a:r>
            <a:endParaRPr sz="2800" dirty="0">
              <a:latin typeface="Tahoma"/>
              <a:cs typeface="Tahoma"/>
            </a:endParaRPr>
          </a:p>
          <a:p>
            <a:pPr marL="355600" indent="-342900">
              <a:spcBef>
                <a:spcPts val="2225"/>
              </a:spcBef>
              <a:buSzPct val="168421"/>
              <a:buChar char="•"/>
              <a:tabLst>
                <a:tab pos="355600" algn="l"/>
              </a:tabLst>
            </a:pPr>
            <a:r>
              <a:rPr sz="2800" spc="70" dirty="0">
                <a:solidFill>
                  <a:srgbClr val="7F7F7F"/>
                </a:solidFill>
                <a:latin typeface="Tahoma"/>
                <a:cs typeface="Tahoma"/>
              </a:rPr>
              <a:t>Restauración</a:t>
            </a:r>
            <a:r>
              <a:rPr sz="2800" spc="-110" dirty="0">
                <a:solidFill>
                  <a:srgbClr val="7F7F7F"/>
                </a:solidFill>
                <a:latin typeface="Tahoma"/>
                <a:cs typeface="Tahoma"/>
              </a:rPr>
              <a:t> </a:t>
            </a:r>
            <a:r>
              <a:rPr sz="2800" spc="90" dirty="0">
                <a:solidFill>
                  <a:srgbClr val="7F7F7F"/>
                </a:solidFill>
                <a:latin typeface="Tahoma"/>
                <a:cs typeface="Tahoma"/>
              </a:rPr>
              <a:t>de</a:t>
            </a:r>
            <a:r>
              <a:rPr sz="2800" spc="-110" dirty="0">
                <a:solidFill>
                  <a:srgbClr val="7F7F7F"/>
                </a:solidFill>
                <a:latin typeface="Tahoma"/>
                <a:cs typeface="Tahoma"/>
              </a:rPr>
              <a:t> </a:t>
            </a:r>
            <a:r>
              <a:rPr sz="2800" spc="65" dirty="0">
                <a:solidFill>
                  <a:srgbClr val="7F7F7F"/>
                </a:solidFill>
                <a:latin typeface="Tahoma"/>
                <a:cs typeface="Tahoma"/>
              </a:rPr>
              <a:t>circuitos</a:t>
            </a:r>
            <a:endParaRPr sz="2800" dirty="0">
              <a:latin typeface="Tahoma"/>
              <a:cs typeface="Tahoma"/>
            </a:endParaRPr>
          </a:p>
          <a:p>
            <a:pPr marL="355600" indent="-342900">
              <a:spcBef>
                <a:spcPts val="2035"/>
              </a:spcBef>
              <a:buSzPct val="145454"/>
              <a:buChar char="•"/>
              <a:tabLst>
                <a:tab pos="355600" algn="l"/>
              </a:tabLst>
            </a:pPr>
            <a:r>
              <a:rPr sz="2800" u="sng" spc="90" dirty="0">
                <a:latin typeface="Tahoma"/>
                <a:cs typeface="Tahoma"/>
              </a:rPr>
              <a:t>Transmisión</a:t>
            </a:r>
            <a:r>
              <a:rPr sz="2800" u="sng" spc="-120" dirty="0">
                <a:latin typeface="Tahoma"/>
                <a:cs typeface="Tahoma"/>
              </a:rPr>
              <a:t> </a:t>
            </a:r>
            <a:r>
              <a:rPr sz="2800" u="sng" spc="105" dirty="0">
                <a:latin typeface="Tahoma"/>
                <a:cs typeface="Tahoma"/>
              </a:rPr>
              <a:t>de</a:t>
            </a:r>
            <a:r>
              <a:rPr sz="2800" u="sng" spc="-120" dirty="0">
                <a:latin typeface="Tahoma"/>
                <a:cs typeface="Tahoma"/>
              </a:rPr>
              <a:t> </a:t>
            </a:r>
            <a:r>
              <a:rPr sz="2800" u="sng" spc="90" dirty="0">
                <a:latin typeface="Tahoma"/>
                <a:cs typeface="Tahoma"/>
              </a:rPr>
              <a:t>corriente</a:t>
            </a:r>
            <a:r>
              <a:rPr sz="2800" u="sng" spc="-114" dirty="0">
                <a:latin typeface="Tahoma"/>
                <a:cs typeface="Tahoma"/>
              </a:rPr>
              <a:t> </a:t>
            </a:r>
            <a:r>
              <a:rPr sz="2800" u="sng" spc="95" dirty="0">
                <a:latin typeface="Tahoma"/>
                <a:cs typeface="Tahoma"/>
              </a:rPr>
              <a:t>continua</a:t>
            </a:r>
            <a:r>
              <a:rPr sz="2800" u="sng" spc="-120" dirty="0">
                <a:latin typeface="Tahoma"/>
                <a:cs typeface="Tahoma"/>
              </a:rPr>
              <a:t> </a:t>
            </a:r>
            <a:r>
              <a:rPr sz="2800" u="sng" spc="105" dirty="0">
                <a:latin typeface="Tahoma"/>
                <a:cs typeface="Tahoma"/>
              </a:rPr>
              <a:t>de</a:t>
            </a:r>
            <a:r>
              <a:rPr sz="2800" u="sng" spc="-114" dirty="0">
                <a:latin typeface="Tahoma"/>
                <a:cs typeface="Tahoma"/>
              </a:rPr>
              <a:t> </a:t>
            </a:r>
            <a:r>
              <a:rPr sz="2800" u="sng" spc="80" dirty="0">
                <a:latin typeface="Tahoma"/>
                <a:cs typeface="Tahoma"/>
              </a:rPr>
              <a:t>alto</a:t>
            </a:r>
            <a:r>
              <a:rPr sz="2800" u="sng" spc="-120" dirty="0">
                <a:latin typeface="Tahoma"/>
                <a:cs typeface="Tahoma"/>
              </a:rPr>
              <a:t> </a:t>
            </a:r>
            <a:r>
              <a:rPr sz="2800" u="sng" spc="55" dirty="0">
                <a:latin typeface="Tahoma"/>
                <a:cs typeface="Tahoma"/>
              </a:rPr>
              <a:t>voltaje</a:t>
            </a:r>
            <a:endParaRPr sz="2800" u="sng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752600" y="457200"/>
            <a:ext cx="89154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05" dirty="0">
                <a:solidFill>
                  <a:srgbClr val="0070C0"/>
                </a:solidFill>
              </a:rPr>
              <a:t>Transmisión</a:t>
            </a:r>
            <a:r>
              <a:rPr sz="3200" b="1" spc="-150" dirty="0">
                <a:solidFill>
                  <a:srgbClr val="0070C0"/>
                </a:solidFill>
              </a:rPr>
              <a:t> </a:t>
            </a:r>
            <a:r>
              <a:rPr sz="3200" b="1" spc="125" dirty="0">
                <a:solidFill>
                  <a:srgbClr val="0070C0"/>
                </a:solidFill>
              </a:rPr>
              <a:t>de</a:t>
            </a:r>
            <a:r>
              <a:rPr sz="3200" b="1" spc="-145" dirty="0">
                <a:solidFill>
                  <a:srgbClr val="0070C0"/>
                </a:solidFill>
              </a:rPr>
              <a:t> </a:t>
            </a:r>
            <a:r>
              <a:rPr sz="3200" b="1" spc="105" dirty="0" err="1" smtClean="0">
                <a:solidFill>
                  <a:srgbClr val="0070C0"/>
                </a:solidFill>
              </a:rPr>
              <a:t>potencia</a:t>
            </a:r>
            <a:r>
              <a:rPr lang="es-ES" sz="3200" b="1" spc="105" dirty="0" smtClean="0">
                <a:solidFill>
                  <a:srgbClr val="0070C0"/>
                </a:solidFill>
              </a:rPr>
              <a:t/>
            </a:r>
            <a:br>
              <a:rPr lang="es-ES" sz="3200" b="1" spc="105" dirty="0" smtClean="0">
                <a:solidFill>
                  <a:srgbClr val="0070C0"/>
                </a:solidFill>
              </a:rPr>
            </a:br>
            <a:r>
              <a:rPr lang="es-ES" sz="3200" b="1" spc="95" dirty="0">
                <a:solidFill>
                  <a:srgbClr val="0070C0"/>
                </a:solidFill>
              </a:rPr>
              <a:t>Corriente</a:t>
            </a:r>
            <a:r>
              <a:rPr lang="es-ES" sz="3200" b="1" spc="-120" dirty="0">
                <a:solidFill>
                  <a:srgbClr val="0070C0"/>
                </a:solidFill>
              </a:rPr>
              <a:t> </a:t>
            </a:r>
            <a:r>
              <a:rPr lang="es-ES" sz="3200" b="1" spc="100" dirty="0">
                <a:solidFill>
                  <a:srgbClr val="0070C0"/>
                </a:solidFill>
              </a:rPr>
              <a:t>continua</a:t>
            </a:r>
            <a:r>
              <a:rPr lang="es-ES" sz="3200" b="1" spc="-120" dirty="0">
                <a:solidFill>
                  <a:srgbClr val="0070C0"/>
                </a:solidFill>
              </a:rPr>
              <a:t> </a:t>
            </a:r>
            <a:r>
              <a:rPr lang="es-ES" sz="3200" b="1" spc="110" dirty="0">
                <a:solidFill>
                  <a:srgbClr val="0070C0"/>
                </a:solidFill>
              </a:rPr>
              <a:t>de</a:t>
            </a:r>
            <a:r>
              <a:rPr lang="es-ES" sz="3200" b="1" spc="-120" dirty="0">
                <a:solidFill>
                  <a:srgbClr val="0070C0"/>
                </a:solidFill>
              </a:rPr>
              <a:t> </a:t>
            </a:r>
            <a:r>
              <a:rPr lang="es-ES" sz="3200" b="1" spc="85" dirty="0">
                <a:solidFill>
                  <a:srgbClr val="0070C0"/>
                </a:solidFill>
              </a:rPr>
              <a:t>alto</a:t>
            </a:r>
            <a:r>
              <a:rPr lang="es-ES" sz="3200" b="1" spc="-114" dirty="0">
                <a:solidFill>
                  <a:srgbClr val="0070C0"/>
                </a:solidFill>
              </a:rPr>
              <a:t> </a:t>
            </a:r>
            <a:r>
              <a:rPr lang="es-ES" sz="3200" b="1" spc="55" dirty="0">
                <a:solidFill>
                  <a:srgbClr val="0070C0"/>
                </a:solidFill>
              </a:rPr>
              <a:t>voltaje</a:t>
            </a:r>
            <a:r>
              <a:rPr lang="es-ES" sz="3200" b="1" spc="-120" dirty="0">
                <a:solidFill>
                  <a:srgbClr val="0070C0"/>
                </a:solidFill>
              </a:rPr>
              <a:t> </a:t>
            </a:r>
            <a:r>
              <a:rPr lang="es-ES" sz="3200" b="1" spc="-10" dirty="0">
                <a:solidFill>
                  <a:srgbClr val="0070C0"/>
                </a:solidFill>
              </a:rPr>
              <a:t>(HVDC</a:t>
            </a:r>
            <a:r>
              <a:rPr lang="es-ES" sz="3200" b="1" spc="-10" dirty="0" smtClean="0">
                <a:solidFill>
                  <a:srgbClr val="0070C0"/>
                </a:solidFill>
              </a:rPr>
              <a:t>)</a:t>
            </a:r>
            <a:endParaRPr b="1" spc="105" dirty="0">
              <a:solidFill>
                <a:srgbClr val="0070C0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43000" y="2209800"/>
            <a:ext cx="5642610" cy="1355499"/>
          </a:xfrm>
          <a:prstGeom prst="rect">
            <a:avLst/>
          </a:prstGeom>
        </p:spPr>
        <p:txBody>
          <a:bodyPr vert="horz" wrap="square" lIns="0" tIns="209550" rIns="0" bIns="0" rtlCol="0">
            <a:spAutoFit/>
          </a:bodyPr>
          <a:lstStyle/>
          <a:p>
            <a:pPr marL="342900" indent="-342900" algn="just">
              <a:buSzPct val="160000"/>
              <a:buChar char="•"/>
              <a:tabLst>
                <a:tab pos="812800" algn="l"/>
              </a:tabLst>
            </a:pPr>
            <a:r>
              <a:rPr sz="2800" b="1" spc="65" dirty="0" err="1" smtClean="0">
                <a:latin typeface="Tahoma"/>
                <a:cs typeface="Tahoma"/>
              </a:rPr>
              <a:t>Estaciones</a:t>
            </a:r>
            <a:r>
              <a:rPr sz="2800" b="1" spc="-125" dirty="0" smtClean="0">
                <a:latin typeface="Tahoma"/>
                <a:cs typeface="Tahoma"/>
              </a:rPr>
              <a:t> </a:t>
            </a:r>
            <a:r>
              <a:rPr sz="2800" b="1" spc="80" dirty="0">
                <a:latin typeface="Tahoma"/>
                <a:cs typeface="Tahoma"/>
              </a:rPr>
              <a:t>convertidoras</a:t>
            </a:r>
            <a:endParaRPr sz="2800" b="1" dirty="0">
              <a:latin typeface="Tahoma"/>
              <a:cs typeface="Tahoma"/>
            </a:endParaRPr>
          </a:p>
          <a:p>
            <a:pPr marL="342900" indent="-342900" algn="just">
              <a:spcBef>
                <a:spcPts val="2210"/>
              </a:spcBef>
              <a:buSzPct val="160000"/>
              <a:buChar char="•"/>
              <a:tabLst>
                <a:tab pos="812800" algn="l"/>
              </a:tabLst>
            </a:pPr>
            <a:r>
              <a:rPr sz="2800" b="1" spc="90" dirty="0">
                <a:latin typeface="Tahoma"/>
                <a:cs typeface="Tahoma"/>
              </a:rPr>
              <a:t>Conductores</a:t>
            </a:r>
            <a:r>
              <a:rPr sz="2800" b="1" spc="-125" dirty="0">
                <a:latin typeface="Tahoma"/>
                <a:cs typeface="Tahoma"/>
              </a:rPr>
              <a:t> </a:t>
            </a:r>
            <a:r>
              <a:rPr sz="2800" b="1" spc="95" dirty="0">
                <a:latin typeface="Tahoma"/>
                <a:cs typeface="Tahoma"/>
              </a:rPr>
              <a:t>de</a:t>
            </a:r>
            <a:r>
              <a:rPr sz="2800" b="1" spc="-125" dirty="0">
                <a:latin typeface="Tahoma"/>
                <a:cs typeface="Tahoma"/>
              </a:rPr>
              <a:t> </a:t>
            </a:r>
            <a:r>
              <a:rPr sz="2800" b="1" spc="60" dirty="0">
                <a:latin typeface="Tahoma"/>
                <a:cs typeface="Tahoma"/>
              </a:rPr>
              <a:t>CC</a:t>
            </a:r>
            <a:endParaRPr sz="2800" b="1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00800" y="3649095"/>
            <a:ext cx="5219700" cy="290410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85682" y="3676021"/>
            <a:ext cx="3657854" cy="287717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00100" y="1481835"/>
            <a:ext cx="10820400" cy="216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Algunas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empresas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públicos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utilizan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-9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alto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(HVDC),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operan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rango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500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kV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spc="-5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1000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kV.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utilizados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aquí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1000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kV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refiere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±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500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kV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muestra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diagrama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continuación.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object 4"/>
          <p:cNvSpPr txBox="1">
            <a:spLocks noGrp="1"/>
          </p:cNvSpPr>
          <p:nvPr>
            <p:ph type="title"/>
          </p:nvPr>
        </p:nvSpPr>
        <p:spPr>
          <a:xfrm>
            <a:off x="1752600" y="457200"/>
            <a:ext cx="89154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05" dirty="0">
                <a:solidFill>
                  <a:srgbClr val="0070C0"/>
                </a:solidFill>
              </a:rPr>
              <a:t>Transmisión</a:t>
            </a:r>
            <a:r>
              <a:rPr sz="3200" b="1" spc="-150" dirty="0">
                <a:solidFill>
                  <a:srgbClr val="0070C0"/>
                </a:solidFill>
              </a:rPr>
              <a:t> </a:t>
            </a:r>
            <a:r>
              <a:rPr sz="3200" b="1" spc="125" dirty="0">
                <a:solidFill>
                  <a:srgbClr val="0070C0"/>
                </a:solidFill>
              </a:rPr>
              <a:t>de</a:t>
            </a:r>
            <a:r>
              <a:rPr sz="3200" b="1" spc="-145" dirty="0">
                <a:solidFill>
                  <a:srgbClr val="0070C0"/>
                </a:solidFill>
              </a:rPr>
              <a:t> </a:t>
            </a:r>
            <a:r>
              <a:rPr sz="3200" b="1" spc="105" dirty="0" err="1" smtClean="0">
                <a:solidFill>
                  <a:srgbClr val="0070C0"/>
                </a:solidFill>
              </a:rPr>
              <a:t>potencia</a:t>
            </a:r>
            <a:r>
              <a:rPr lang="es-ES" sz="3200" b="1" spc="105" dirty="0" smtClean="0">
                <a:solidFill>
                  <a:srgbClr val="0070C0"/>
                </a:solidFill>
              </a:rPr>
              <a:t/>
            </a:r>
            <a:br>
              <a:rPr lang="es-ES" sz="3200" b="1" spc="105" dirty="0" smtClean="0">
                <a:solidFill>
                  <a:srgbClr val="0070C0"/>
                </a:solidFill>
              </a:rPr>
            </a:br>
            <a:r>
              <a:rPr lang="es-ES" sz="3200" b="1" spc="95" dirty="0">
                <a:solidFill>
                  <a:srgbClr val="0070C0"/>
                </a:solidFill>
              </a:rPr>
              <a:t>Corriente</a:t>
            </a:r>
            <a:r>
              <a:rPr lang="es-ES" sz="3200" b="1" spc="-120" dirty="0">
                <a:solidFill>
                  <a:srgbClr val="0070C0"/>
                </a:solidFill>
              </a:rPr>
              <a:t> </a:t>
            </a:r>
            <a:r>
              <a:rPr lang="es-ES" sz="3200" b="1" spc="100" dirty="0">
                <a:solidFill>
                  <a:srgbClr val="0070C0"/>
                </a:solidFill>
              </a:rPr>
              <a:t>continua</a:t>
            </a:r>
            <a:r>
              <a:rPr lang="es-ES" sz="3200" b="1" spc="-120" dirty="0">
                <a:solidFill>
                  <a:srgbClr val="0070C0"/>
                </a:solidFill>
              </a:rPr>
              <a:t> </a:t>
            </a:r>
            <a:r>
              <a:rPr lang="es-ES" sz="3200" b="1" spc="110" dirty="0">
                <a:solidFill>
                  <a:srgbClr val="0070C0"/>
                </a:solidFill>
              </a:rPr>
              <a:t>de</a:t>
            </a:r>
            <a:r>
              <a:rPr lang="es-ES" sz="3200" b="1" spc="-120" dirty="0">
                <a:solidFill>
                  <a:srgbClr val="0070C0"/>
                </a:solidFill>
              </a:rPr>
              <a:t> </a:t>
            </a:r>
            <a:r>
              <a:rPr lang="es-ES" sz="3200" b="1" spc="85" dirty="0">
                <a:solidFill>
                  <a:srgbClr val="0070C0"/>
                </a:solidFill>
              </a:rPr>
              <a:t>alto</a:t>
            </a:r>
            <a:r>
              <a:rPr lang="es-ES" sz="3200" b="1" spc="-114" dirty="0">
                <a:solidFill>
                  <a:srgbClr val="0070C0"/>
                </a:solidFill>
              </a:rPr>
              <a:t> </a:t>
            </a:r>
            <a:r>
              <a:rPr lang="es-ES" sz="3200" b="1" spc="55" dirty="0">
                <a:solidFill>
                  <a:srgbClr val="0070C0"/>
                </a:solidFill>
              </a:rPr>
              <a:t>voltaje</a:t>
            </a:r>
            <a:r>
              <a:rPr lang="es-ES" sz="3200" b="1" spc="-120" dirty="0">
                <a:solidFill>
                  <a:srgbClr val="0070C0"/>
                </a:solidFill>
              </a:rPr>
              <a:t> </a:t>
            </a:r>
            <a:r>
              <a:rPr lang="es-ES" sz="3200" b="1" spc="-10" dirty="0">
                <a:solidFill>
                  <a:srgbClr val="0070C0"/>
                </a:solidFill>
              </a:rPr>
              <a:t>(HVDC</a:t>
            </a:r>
            <a:r>
              <a:rPr lang="es-ES" sz="3200" b="1" spc="-10" dirty="0" smtClean="0">
                <a:solidFill>
                  <a:srgbClr val="0070C0"/>
                </a:solidFill>
              </a:rPr>
              <a:t>)</a:t>
            </a:r>
            <a:endParaRPr b="1" spc="105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05600" y="2064707"/>
            <a:ext cx="5029200" cy="319309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02739" y="430403"/>
            <a:ext cx="383667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105" dirty="0"/>
              <a:t>Transmisión</a:t>
            </a:r>
            <a:r>
              <a:rPr spc="-150" dirty="0"/>
              <a:t> </a:t>
            </a:r>
            <a:r>
              <a:rPr spc="125" dirty="0"/>
              <a:t>de</a:t>
            </a:r>
            <a:r>
              <a:rPr spc="-145" dirty="0"/>
              <a:t> </a:t>
            </a:r>
            <a:r>
              <a:rPr spc="105" dirty="0"/>
              <a:t>potencia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90600" y="2057400"/>
            <a:ext cx="7780655" cy="38549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0" indent="-342900" algn="just"/>
            <a:r>
              <a:rPr sz="2800" b="1" spc="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Componentes</a:t>
            </a:r>
            <a:r>
              <a:rPr sz="2800" b="1" spc="-11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HVDC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>
              <a:spcBef>
                <a:spcPts val="2130"/>
              </a:spcBef>
              <a:buSzPct val="160000"/>
              <a:buChar char="•"/>
            </a:pP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Estaciones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convertidoras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>
              <a:spcBef>
                <a:spcPts val="2210"/>
              </a:spcBef>
              <a:buSzPct val="160000"/>
              <a:buChar char="•"/>
            </a:pP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Conductores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>
              <a:spcBef>
                <a:spcPts val="1905"/>
              </a:spcBef>
              <a:buSzPct val="139130"/>
              <a:buChar char="•"/>
            </a:pP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Reactancias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filtros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>
              <a:spcBef>
                <a:spcPts val="2155"/>
              </a:spcBef>
              <a:buSzPct val="160000"/>
              <a:buChar char="•"/>
            </a:pP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convertidores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>
              <a:spcBef>
                <a:spcPts val="1405"/>
              </a:spcBef>
              <a:buSzPct val="114285"/>
              <a:buChar char="•"/>
            </a:pP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Ventajas</a:t>
            </a:r>
            <a:r>
              <a:rPr sz="2800" spc="-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desventajas</a:t>
            </a:r>
            <a:r>
              <a:rPr sz="2800" spc="-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sz="2800" spc="-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HVDC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object 4"/>
          <p:cNvSpPr txBox="1">
            <a:spLocks/>
          </p:cNvSpPr>
          <p:nvPr/>
        </p:nvSpPr>
        <p:spPr>
          <a:xfrm>
            <a:off x="1752600" y="457200"/>
            <a:ext cx="89154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600" b="0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200" b="1" kern="0" spc="105" smtClean="0">
                <a:solidFill>
                  <a:srgbClr val="0070C0"/>
                </a:solidFill>
              </a:rPr>
              <a:t>Transmisión</a:t>
            </a:r>
            <a:r>
              <a:rPr lang="es-ES" sz="3200" b="1" kern="0" spc="-150" smtClean="0">
                <a:solidFill>
                  <a:srgbClr val="0070C0"/>
                </a:solidFill>
              </a:rPr>
              <a:t> </a:t>
            </a:r>
            <a:r>
              <a:rPr lang="es-ES" sz="3200" b="1" kern="0" spc="125" smtClean="0">
                <a:solidFill>
                  <a:srgbClr val="0070C0"/>
                </a:solidFill>
              </a:rPr>
              <a:t>de</a:t>
            </a:r>
            <a:r>
              <a:rPr lang="es-ES" sz="3200" b="1" kern="0" spc="-145" smtClean="0">
                <a:solidFill>
                  <a:srgbClr val="0070C0"/>
                </a:solidFill>
              </a:rPr>
              <a:t> </a:t>
            </a:r>
            <a:r>
              <a:rPr lang="es-ES" sz="3200" b="1" kern="0" spc="105" smtClean="0">
                <a:solidFill>
                  <a:srgbClr val="0070C0"/>
                </a:solidFill>
              </a:rPr>
              <a:t>potencia</a:t>
            </a:r>
            <a:br>
              <a:rPr lang="es-ES" sz="3200" b="1" kern="0" spc="105" smtClean="0">
                <a:solidFill>
                  <a:srgbClr val="0070C0"/>
                </a:solidFill>
              </a:rPr>
            </a:br>
            <a:r>
              <a:rPr lang="es-ES" sz="3200" b="1" kern="0" spc="95" smtClean="0">
                <a:solidFill>
                  <a:srgbClr val="0070C0"/>
                </a:solidFill>
              </a:rPr>
              <a:t>Corriente</a:t>
            </a:r>
            <a:r>
              <a:rPr lang="es-ES" sz="3200" b="1" kern="0" spc="-120" smtClean="0">
                <a:solidFill>
                  <a:srgbClr val="0070C0"/>
                </a:solidFill>
              </a:rPr>
              <a:t> </a:t>
            </a:r>
            <a:r>
              <a:rPr lang="es-ES" sz="3200" b="1" kern="0" spc="100" smtClean="0">
                <a:solidFill>
                  <a:srgbClr val="0070C0"/>
                </a:solidFill>
              </a:rPr>
              <a:t>continua</a:t>
            </a:r>
            <a:r>
              <a:rPr lang="es-ES" sz="3200" b="1" kern="0" spc="-120" smtClean="0">
                <a:solidFill>
                  <a:srgbClr val="0070C0"/>
                </a:solidFill>
              </a:rPr>
              <a:t> </a:t>
            </a:r>
            <a:r>
              <a:rPr lang="es-ES" sz="3200" b="1" kern="0" spc="110" smtClean="0">
                <a:solidFill>
                  <a:srgbClr val="0070C0"/>
                </a:solidFill>
              </a:rPr>
              <a:t>de</a:t>
            </a:r>
            <a:r>
              <a:rPr lang="es-ES" sz="3200" b="1" kern="0" spc="-120" smtClean="0">
                <a:solidFill>
                  <a:srgbClr val="0070C0"/>
                </a:solidFill>
              </a:rPr>
              <a:t> </a:t>
            </a:r>
            <a:r>
              <a:rPr lang="es-ES" sz="3200" b="1" kern="0" spc="85" smtClean="0">
                <a:solidFill>
                  <a:srgbClr val="0070C0"/>
                </a:solidFill>
              </a:rPr>
              <a:t>alto</a:t>
            </a:r>
            <a:r>
              <a:rPr lang="es-ES" sz="3200" b="1" kern="0" spc="-114" smtClean="0">
                <a:solidFill>
                  <a:srgbClr val="0070C0"/>
                </a:solidFill>
              </a:rPr>
              <a:t> </a:t>
            </a:r>
            <a:r>
              <a:rPr lang="es-ES" sz="3200" b="1" kern="0" spc="55" smtClean="0">
                <a:solidFill>
                  <a:srgbClr val="0070C0"/>
                </a:solidFill>
              </a:rPr>
              <a:t>voltaje</a:t>
            </a:r>
            <a:r>
              <a:rPr lang="es-ES" sz="3200" b="1" kern="0" spc="-120" smtClean="0">
                <a:solidFill>
                  <a:srgbClr val="0070C0"/>
                </a:solidFill>
              </a:rPr>
              <a:t> </a:t>
            </a:r>
            <a:r>
              <a:rPr lang="es-ES" sz="3200" b="1" kern="0" spc="-10" smtClean="0">
                <a:solidFill>
                  <a:srgbClr val="0070C0"/>
                </a:solidFill>
              </a:rPr>
              <a:t>(HVDC)</a:t>
            </a:r>
            <a:endParaRPr lang="es-ES" b="1" kern="0" spc="105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50958" y="2514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solidFill>
                  <a:srgbClr val="4D514C"/>
                </a:solidFill>
                <a:latin typeface="Tahoma"/>
                <a:cs typeface="Tahoma"/>
              </a:rPr>
              <a:t>85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02739" y="430403"/>
            <a:ext cx="383667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105" dirty="0"/>
              <a:t>Transmisión</a:t>
            </a:r>
            <a:r>
              <a:rPr spc="-150" dirty="0"/>
              <a:t> </a:t>
            </a:r>
            <a:r>
              <a:rPr spc="125" dirty="0"/>
              <a:t>de</a:t>
            </a:r>
            <a:r>
              <a:rPr spc="-145" dirty="0"/>
              <a:t> </a:t>
            </a:r>
            <a:r>
              <a:rPr spc="105" dirty="0"/>
              <a:t>potencia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02739" y="983615"/>
            <a:ext cx="564261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300" spc="95" dirty="0">
                <a:solidFill>
                  <a:srgbClr val="FFFFFF"/>
                </a:solidFill>
                <a:latin typeface="Tahoma"/>
                <a:cs typeface="Tahoma"/>
              </a:rPr>
              <a:t>Corriente</a:t>
            </a:r>
            <a:r>
              <a:rPr sz="23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00" dirty="0">
                <a:solidFill>
                  <a:srgbClr val="FFFFFF"/>
                </a:solidFill>
                <a:latin typeface="Tahoma"/>
                <a:cs typeface="Tahoma"/>
              </a:rPr>
              <a:t>continua</a:t>
            </a:r>
            <a:r>
              <a:rPr sz="23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10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23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85" dirty="0">
                <a:solidFill>
                  <a:srgbClr val="FFFFFF"/>
                </a:solidFill>
                <a:latin typeface="Tahoma"/>
                <a:cs typeface="Tahoma"/>
              </a:rPr>
              <a:t>alto</a:t>
            </a:r>
            <a:r>
              <a:rPr sz="23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55" dirty="0">
                <a:solidFill>
                  <a:srgbClr val="FFFFFF"/>
                </a:solidFill>
                <a:latin typeface="Tahoma"/>
                <a:cs typeface="Tahoma"/>
              </a:rPr>
              <a:t>voltaje</a:t>
            </a:r>
            <a:r>
              <a:rPr sz="23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Tahoma"/>
                <a:cs typeface="Tahoma"/>
              </a:rPr>
              <a:t>(HVDC)</a:t>
            </a:r>
            <a:endParaRPr sz="23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0100" y="1981324"/>
            <a:ext cx="10820399" cy="33881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Estaciones</a:t>
            </a:r>
            <a:r>
              <a:rPr sz="2800" b="1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convertidoras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415925" algn="just">
              <a:spcBef>
                <a:spcPts val="830"/>
              </a:spcBef>
            </a:pP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 HVDC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requieren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estación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convertidora,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también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llamada</a:t>
            </a:r>
            <a:r>
              <a:rPr lang="es-ES" sz="2800" spc="-2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puente</a:t>
            </a:r>
            <a:r>
              <a:rPr sz="2800" b="1" i="1" spc="-17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14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convertidor</a:t>
            </a:r>
            <a:r>
              <a:rPr sz="2800" b="1" i="1" spc="-114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b="1" i="1" spc="-114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14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9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extremo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6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3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r>
              <a:rPr sz="2800" b="1" spc="-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Rectificador</a:t>
            </a:r>
            <a:r>
              <a:rPr lang="es-ES" sz="2800" b="1" spc="-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es-ES" sz="2800" spc="-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14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estación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extremo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emisor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1970"/>
              </a:spcBef>
            </a:pPr>
            <a:r>
              <a:rPr sz="2800" b="1" spc="-1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Inversor</a:t>
            </a:r>
            <a:r>
              <a:rPr lang="es-ES" sz="2800" b="1" spc="-1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es-ES" sz="2800" spc="-1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2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estación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extremo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receptor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object 4"/>
          <p:cNvSpPr txBox="1">
            <a:spLocks/>
          </p:cNvSpPr>
          <p:nvPr/>
        </p:nvSpPr>
        <p:spPr>
          <a:xfrm>
            <a:off x="1752600" y="457200"/>
            <a:ext cx="89154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600" b="0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200" b="1" kern="0" spc="105" smtClean="0">
                <a:solidFill>
                  <a:srgbClr val="0070C0"/>
                </a:solidFill>
              </a:rPr>
              <a:t>Transmisión</a:t>
            </a:r>
            <a:r>
              <a:rPr lang="es-ES" sz="3200" b="1" kern="0" spc="-150" smtClean="0">
                <a:solidFill>
                  <a:srgbClr val="0070C0"/>
                </a:solidFill>
              </a:rPr>
              <a:t> </a:t>
            </a:r>
            <a:r>
              <a:rPr lang="es-ES" sz="3200" b="1" kern="0" spc="125" smtClean="0">
                <a:solidFill>
                  <a:srgbClr val="0070C0"/>
                </a:solidFill>
              </a:rPr>
              <a:t>de</a:t>
            </a:r>
            <a:r>
              <a:rPr lang="es-ES" sz="3200" b="1" kern="0" spc="-145" smtClean="0">
                <a:solidFill>
                  <a:srgbClr val="0070C0"/>
                </a:solidFill>
              </a:rPr>
              <a:t> </a:t>
            </a:r>
            <a:r>
              <a:rPr lang="es-ES" sz="3200" b="1" kern="0" spc="105" smtClean="0">
                <a:solidFill>
                  <a:srgbClr val="0070C0"/>
                </a:solidFill>
              </a:rPr>
              <a:t>potencia</a:t>
            </a:r>
            <a:br>
              <a:rPr lang="es-ES" sz="3200" b="1" kern="0" spc="105" smtClean="0">
                <a:solidFill>
                  <a:srgbClr val="0070C0"/>
                </a:solidFill>
              </a:rPr>
            </a:br>
            <a:r>
              <a:rPr lang="es-ES" sz="3200" b="1" kern="0" spc="95" smtClean="0">
                <a:solidFill>
                  <a:srgbClr val="0070C0"/>
                </a:solidFill>
              </a:rPr>
              <a:t>Corriente</a:t>
            </a:r>
            <a:r>
              <a:rPr lang="es-ES" sz="3200" b="1" kern="0" spc="-120" smtClean="0">
                <a:solidFill>
                  <a:srgbClr val="0070C0"/>
                </a:solidFill>
              </a:rPr>
              <a:t> </a:t>
            </a:r>
            <a:r>
              <a:rPr lang="es-ES" sz="3200" b="1" kern="0" spc="100" smtClean="0">
                <a:solidFill>
                  <a:srgbClr val="0070C0"/>
                </a:solidFill>
              </a:rPr>
              <a:t>continua</a:t>
            </a:r>
            <a:r>
              <a:rPr lang="es-ES" sz="3200" b="1" kern="0" spc="-120" smtClean="0">
                <a:solidFill>
                  <a:srgbClr val="0070C0"/>
                </a:solidFill>
              </a:rPr>
              <a:t> </a:t>
            </a:r>
            <a:r>
              <a:rPr lang="es-ES" sz="3200" b="1" kern="0" spc="110" smtClean="0">
                <a:solidFill>
                  <a:srgbClr val="0070C0"/>
                </a:solidFill>
              </a:rPr>
              <a:t>de</a:t>
            </a:r>
            <a:r>
              <a:rPr lang="es-ES" sz="3200" b="1" kern="0" spc="-120" smtClean="0">
                <a:solidFill>
                  <a:srgbClr val="0070C0"/>
                </a:solidFill>
              </a:rPr>
              <a:t> </a:t>
            </a:r>
            <a:r>
              <a:rPr lang="es-ES" sz="3200" b="1" kern="0" spc="85" smtClean="0">
                <a:solidFill>
                  <a:srgbClr val="0070C0"/>
                </a:solidFill>
              </a:rPr>
              <a:t>alto</a:t>
            </a:r>
            <a:r>
              <a:rPr lang="es-ES" sz="3200" b="1" kern="0" spc="-114" smtClean="0">
                <a:solidFill>
                  <a:srgbClr val="0070C0"/>
                </a:solidFill>
              </a:rPr>
              <a:t> </a:t>
            </a:r>
            <a:r>
              <a:rPr lang="es-ES" sz="3200" b="1" kern="0" spc="55" smtClean="0">
                <a:solidFill>
                  <a:srgbClr val="0070C0"/>
                </a:solidFill>
              </a:rPr>
              <a:t>voltaje</a:t>
            </a:r>
            <a:r>
              <a:rPr lang="es-ES" sz="3200" b="1" kern="0" spc="-120" smtClean="0">
                <a:solidFill>
                  <a:srgbClr val="0070C0"/>
                </a:solidFill>
              </a:rPr>
              <a:t> </a:t>
            </a:r>
            <a:r>
              <a:rPr lang="es-ES" sz="3200" b="1" kern="0" spc="-10" smtClean="0">
                <a:solidFill>
                  <a:srgbClr val="0070C0"/>
                </a:solidFill>
              </a:rPr>
              <a:t>(HVDC)</a:t>
            </a:r>
            <a:endParaRPr lang="es-ES" b="1" kern="0" spc="105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48600" y="2057400"/>
            <a:ext cx="3429000" cy="423227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85800" y="1454909"/>
            <a:ext cx="7010400" cy="58067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Válvulas</a:t>
            </a:r>
            <a:r>
              <a:rPr sz="2800" b="1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estación</a:t>
            </a:r>
            <a:r>
              <a:rPr sz="2800" b="1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convertidora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21970" indent="-342900" algn="just">
              <a:spcBef>
                <a:spcPts val="455"/>
              </a:spcBef>
              <a:buSzPct val="117647"/>
              <a:buChar char="•"/>
              <a:tabLst>
                <a:tab pos="354965" algn="l"/>
                <a:tab pos="355600" algn="l"/>
              </a:tabLst>
            </a:pP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válvulas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realizan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rectificación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sz="2800" spc="-5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inversión</a:t>
            </a:r>
            <a:endParaRPr lang="es-ES" sz="2800" spc="7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21970" indent="-342900" algn="just">
              <a:spcBef>
                <a:spcPts val="455"/>
              </a:spcBef>
              <a:buSzPct val="117647"/>
              <a:buChar char="•"/>
              <a:tabLst>
                <a:tab pos="354965" algn="l"/>
                <a:tab pos="355600" algn="l"/>
              </a:tabLst>
            </a:pPr>
            <a:r>
              <a:rPr sz="2800" spc="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6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sz="2800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modernas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utilizan</a:t>
            </a:r>
            <a:r>
              <a:rPr sz="2800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dispositivos</a:t>
            </a:r>
            <a:r>
              <a:rPr sz="2800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electrónicos, </a:t>
            </a:r>
            <a:r>
              <a:rPr sz="2800" spc="-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llamados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tiristores</a:t>
            </a:r>
            <a:r>
              <a:rPr sz="2800" spc="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3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21970" indent="-342900" algn="just">
              <a:spcBef>
                <a:spcPts val="455"/>
              </a:spcBef>
              <a:buSzPct val="117647"/>
              <a:buChar char="•"/>
              <a:tabLst>
                <a:tab pos="354965" algn="l"/>
                <a:tab pos="355600" algn="l"/>
              </a:tabLst>
            </a:pPr>
            <a:r>
              <a:rPr sz="2800" spc="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igual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diodo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electrónico, las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válvulas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conducen </a:t>
            </a:r>
            <a:r>
              <a:rPr sz="2800" spc="-3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electricidad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sola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dirección. 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embargo,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diodo,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válvulas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conducen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electricidad </a:t>
            </a:r>
            <a:r>
              <a:rPr sz="2800" spc="-3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solo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reciben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señal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buFont typeface="Tahoma"/>
              <a:buChar char="•"/>
            </a:pPr>
            <a:r>
              <a:rPr sz="2800" spc="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object 4"/>
          <p:cNvSpPr txBox="1">
            <a:spLocks noGrp="1"/>
          </p:cNvSpPr>
          <p:nvPr>
            <p:ph type="title"/>
          </p:nvPr>
        </p:nvSpPr>
        <p:spPr>
          <a:xfrm>
            <a:off x="1752600" y="457200"/>
            <a:ext cx="89154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05" dirty="0">
                <a:solidFill>
                  <a:srgbClr val="0070C0"/>
                </a:solidFill>
              </a:rPr>
              <a:t>Transmisión</a:t>
            </a:r>
            <a:r>
              <a:rPr sz="3200" b="1" spc="-150" dirty="0">
                <a:solidFill>
                  <a:srgbClr val="0070C0"/>
                </a:solidFill>
              </a:rPr>
              <a:t> </a:t>
            </a:r>
            <a:r>
              <a:rPr sz="3200" b="1" spc="125" dirty="0">
                <a:solidFill>
                  <a:srgbClr val="0070C0"/>
                </a:solidFill>
              </a:rPr>
              <a:t>de</a:t>
            </a:r>
            <a:r>
              <a:rPr sz="3200" b="1" spc="-145" dirty="0">
                <a:solidFill>
                  <a:srgbClr val="0070C0"/>
                </a:solidFill>
              </a:rPr>
              <a:t> </a:t>
            </a:r>
            <a:r>
              <a:rPr sz="3200" b="1" spc="105" dirty="0" err="1" smtClean="0">
                <a:solidFill>
                  <a:srgbClr val="0070C0"/>
                </a:solidFill>
              </a:rPr>
              <a:t>potencia</a:t>
            </a:r>
            <a:r>
              <a:rPr lang="es-ES" sz="3200" b="1" spc="105" dirty="0" smtClean="0">
                <a:solidFill>
                  <a:srgbClr val="0070C0"/>
                </a:solidFill>
              </a:rPr>
              <a:t/>
            </a:r>
            <a:br>
              <a:rPr lang="es-ES" sz="3200" b="1" spc="105" dirty="0" smtClean="0">
                <a:solidFill>
                  <a:srgbClr val="0070C0"/>
                </a:solidFill>
              </a:rPr>
            </a:br>
            <a:r>
              <a:rPr lang="es-ES" sz="3200" b="1" spc="95" dirty="0">
                <a:solidFill>
                  <a:srgbClr val="0070C0"/>
                </a:solidFill>
              </a:rPr>
              <a:t>Corriente</a:t>
            </a:r>
            <a:r>
              <a:rPr lang="es-ES" sz="3200" b="1" spc="-120" dirty="0">
                <a:solidFill>
                  <a:srgbClr val="0070C0"/>
                </a:solidFill>
              </a:rPr>
              <a:t> </a:t>
            </a:r>
            <a:r>
              <a:rPr lang="es-ES" sz="3200" b="1" spc="100" dirty="0">
                <a:solidFill>
                  <a:srgbClr val="0070C0"/>
                </a:solidFill>
              </a:rPr>
              <a:t>continua</a:t>
            </a:r>
            <a:r>
              <a:rPr lang="es-ES" sz="3200" b="1" spc="-120" dirty="0">
                <a:solidFill>
                  <a:srgbClr val="0070C0"/>
                </a:solidFill>
              </a:rPr>
              <a:t> </a:t>
            </a:r>
            <a:r>
              <a:rPr lang="es-ES" sz="3200" b="1" spc="110" dirty="0">
                <a:solidFill>
                  <a:srgbClr val="0070C0"/>
                </a:solidFill>
              </a:rPr>
              <a:t>de</a:t>
            </a:r>
            <a:r>
              <a:rPr lang="es-ES" sz="3200" b="1" spc="-120" dirty="0">
                <a:solidFill>
                  <a:srgbClr val="0070C0"/>
                </a:solidFill>
              </a:rPr>
              <a:t> </a:t>
            </a:r>
            <a:r>
              <a:rPr lang="es-ES" sz="3200" b="1" spc="85" dirty="0">
                <a:solidFill>
                  <a:srgbClr val="0070C0"/>
                </a:solidFill>
              </a:rPr>
              <a:t>alto</a:t>
            </a:r>
            <a:r>
              <a:rPr lang="es-ES" sz="3200" b="1" spc="-114" dirty="0">
                <a:solidFill>
                  <a:srgbClr val="0070C0"/>
                </a:solidFill>
              </a:rPr>
              <a:t> </a:t>
            </a:r>
            <a:r>
              <a:rPr lang="es-ES" sz="3200" b="1" spc="55" dirty="0">
                <a:solidFill>
                  <a:srgbClr val="0070C0"/>
                </a:solidFill>
              </a:rPr>
              <a:t>voltaje</a:t>
            </a:r>
            <a:r>
              <a:rPr lang="es-ES" sz="3200" b="1" spc="-120" dirty="0">
                <a:solidFill>
                  <a:srgbClr val="0070C0"/>
                </a:solidFill>
              </a:rPr>
              <a:t> </a:t>
            </a:r>
            <a:r>
              <a:rPr lang="es-ES" sz="3200" b="1" spc="-10" dirty="0">
                <a:solidFill>
                  <a:srgbClr val="0070C0"/>
                </a:solidFill>
              </a:rPr>
              <a:t>(HVDC</a:t>
            </a:r>
            <a:r>
              <a:rPr lang="es-ES" sz="3200" b="1" spc="-10" dirty="0" smtClean="0">
                <a:solidFill>
                  <a:srgbClr val="0070C0"/>
                </a:solidFill>
              </a:rPr>
              <a:t>)</a:t>
            </a:r>
            <a:endParaRPr b="1" spc="105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48600" y="2057400"/>
            <a:ext cx="3429000" cy="423227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85800" y="2667000"/>
            <a:ext cx="7010400" cy="216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22605" indent="-342900" algn="just">
              <a:spcBef>
                <a:spcPts val="1080"/>
              </a:spcBef>
              <a:buSzPct val="153846"/>
              <a:buChar char="•"/>
              <a:tabLst>
                <a:tab pos="354965" algn="l"/>
                <a:tab pos="355600" algn="l"/>
              </a:tabLst>
            </a:pPr>
            <a:r>
              <a:rPr sz="2800" spc="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ajustar la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sincronización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señales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control,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estación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convertidora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cualquier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extremo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</a:t>
            </a:r>
            <a:r>
              <a:rPr sz="2800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rectificador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inversor.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object 4"/>
          <p:cNvSpPr txBox="1">
            <a:spLocks noGrp="1"/>
          </p:cNvSpPr>
          <p:nvPr>
            <p:ph type="title"/>
          </p:nvPr>
        </p:nvSpPr>
        <p:spPr>
          <a:xfrm>
            <a:off x="1752600" y="457200"/>
            <a:ext cx="89154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05" dirty="0">
                <a:solidFill>
                  <a:srgbClr val="0070C0"/>
                </a:solidFill>
              </a:rPr>
              <a:t>Transmisión</a:t>
            </a:r>
            <a:r>
              <a:rPr sz="3200" b="1" spc="-150" dirty="0">
                <a:solidFill>
                  <a:srgbClr val="0070C0"/>
                </a:solidFill>
              </a:rPr>
              <a:t> </a:t>
            </a:r>
            <a:r>
              <a:rPr sz="3200" b="1" spc="125" dirty="0">
                <a:solidFill>
                  <a:srgbClr val="0070C0"/>
                </a:solidFill>
              </a:rPr>
              <a:t>de</a:t>
            </a:r>
            <a:r>
              <a:rPr sz="3200" b="1" spc="-145" dirty="0">
                <a:solidFill>
                  <a:srgbClr val="0070C0"/>
                </a:solidFill>
              </a:rPr>
              <a:t> </a:t>
            </a:r>
            <a:r>
              <a:rPr sz="3200" b="1" spc="105" dirty="0" err="1" smtClean="0">
                <a:solidFill>
                  <a:srgbClr val="0070C0"/>
                </a:solidFill>
              </a:rPr>
              <a:t>potencia</a:t>
            </a:r>
            <a:r>
              <a:rPr lang="es-ES" sz="3200" b="1" spc="105" dirty="0" smtClean="0">
                <a:solidFill>
                  <a:srgbClr val="0070C0"/>
                </a:solidFill>
              </a:rPr>
              <a:t/>
            </a:r>
            <a:br>
              <a:rPr lang="es-ES" sz="3200" b="1" spc="105" dirty="0" smtClean="0">
                <a:solidFill>
                  <a:srgbClr val="0070C0"/>
                </a:solidFill>
              </a:rPr>
            </a:br>
            <a:r>
              <a:rPr lang="es-ES" sz="3200" b="1" spc="95" dirty="0">
                <a:solidFill>
                  <a:srgbClr val="0070C0"/>
                </a:solidFill>
              </a:rPr>
              <a:t>Corriente</a:t>
            </a:r>
            <a:r>
              <a:rPr lang="es-ES" sz="3200" b="1" spc="-120" dirty="0">
                <a:solidFill>
                  <a:srgbClr val="0070C0"/>
                </a:solidFill>
              </a:rPr>
              <a:t> </a:t>
            </a:r>
            <a:r>
              <a:rPr lang="es-ES" sz="3200" b="1" spc="100" dirty="0">
                <a:solidFill>
                  <a:srgbClr val="0070C0"/>
                </a:solidFill>
              </a:rPr>
              <a:t>continua</a:t>
            </a:r>
            <a:r>
              <a:rPr lang="es-ES" sz="3200" b="1" spc="-120" dirty="0">
                <a:solidFill>
                  <a:srgbClr val="0070C0"/>
                </a:solidFill>
              </a:rPr>
              <a:t> </a:t>
            </a:r>
            <a:r>
              <a:rPr lang="es-ES" sz="3200" b="1" spc="110" dirty="0">
                <a:solidFill>
                  <a:srgbClr val="0070C0"/>
                </a:solidFill>
              </a:rPr>
              <a:t>de</a:t>
            </a:r>
            <a:r>
              <a:rPr lang="es-ES" sz="3200" b="1" spc="-120" dirty="0">
                <a:solidFill>
                  <a:srgbClr val="0070C0"/>
                </a:solidFill>
              </a:rPr>
              <a:t> </a:t>
            </a:r>
            <a:r>
              <a:rPr lang="es-ES" sz="3200" b="1" spc="85" dirty="0">
                <a:solidFill>
                  <a:srgbClr val="0070C0"/>
                </a:solidFill>
              </a:rPr>
              <a:t>alto</a:t>
            </a:r>
            <a:r>
              <a:rPr lang="es-ES" sz="3200" b="1" spc="-114" dirty="0">
                <a:solidFill>
                  <a:srgbClr val="0070C0"/>
                </a:solidFill>
              </a:rPr>
              <a:t> </a:t>
            </a:r>
            <a:r>
              <a:rPr lang="es-ES" sz="3200" b="1" spc="55" dirty="0">
                <a:solidFill>
                  <a:srgbClr val="0070C0"/>
                </a:solidFill>
              </a:rPr>
              <a:t>voltaje</a:t>
            </a:r>
            <a:r>
              <a:rPr lang="es-ES" sz="3200" b="1" spc="-120" dirty="0">
                <a:solidFill>
                  <a:srgbClr val="0070C0"/>
                </a:solidFill>
              </a:rPr>
              <a:t> </a:t>
            </a:r>
            <a:r>
              <a:rPr lang="es-ES" sz="3200" b="1" spc="-10" dirty="0">
                <a:solidFill>
                  <a:srgbClr val="0070C0"/>
                </a:solidFill>
              </a:rPr>
              <a:t>(HVDC</a:t>
            </a:r>
            <a:r>
              <a:rPr lang="es-ES" sz="3200" b="1" spc="-10" dirty="0" smtClean="0">
                <a:solidFill>
                  <a:srgbClr val="0070C0"/>
                </a:solidFill>
              </a:rPr>
              <a:t>)</a:t>
            </a:r>
            <a:endParaRPr b="1" spc="105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59341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20290" y="1295400"/>
            <a:ext cx="6477000" cy="436206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340355" y="5090921"/>
            <a:ext cx="27184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Tahoma"/>
                <a:cs typeface="Tahoma"/>
              </a:rPr>
              <a:t>Válvulas</a:t>
            </a:r>
            <a:r>
              <a:rPr sz="12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2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ahoma"/>
                <a:cs typeface="Tahoma"/>
              </a:rPr>
              <a:t>arco</a:t>
            </a:r>
            <a:r>
              <a:rPr sz="12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2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b="1" spc="10" dirty="0">
                <a:solidFill>
                  <a:srgbClr val="FFFFFF"/>
                </a:solidFill>
                <a:latin typeface="Tahoma"/>
                <a:cs typeface="Tahoma"/>
              </a:rPr>
              <a:t>mercurio</a:t>
            </a:r>
            <a:r>
              <a:rPr sz="12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b="1" spc="-50" dirty="0">
                <a:solidFill>
                  <a:srgbClr val="FFFFFF"/>
                </a:solidFill>
                <a:latin typeface="Tahoma"/>
                <a:cs typeface="Tahoma"/>
              </a:rPr>
              <a:t>(MAV)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177293"/>
            <a:ext cx="9144000" cy="6452235"/>
            <a:chOff x="0" y="177292"/>
            <a:chExt cx="9144000" cy="64522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3200" y="177292"/>
              <a:ext cx="6400799" cy="645210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4800663"/>
              <a:ext cx="9144000" cy="567055"/>
            </a:xfrm>
            <a:custGeom>
              <a:avLst/>
              <a:gdLst/>
              <a:ahLst/>
              <a:cxnLst/>
              <a:rect l="l" t="t" r="r" b="b"/>
              <a:pathLst>
                <a:path w="9144000" h="567054">
                  <a:moveTo>
                    <a:pt x="9144000" y="0"/>
                  </a:moveTo>
                  <a:lnTo>
                    <a:pt x="0" y="0"/>
                  </a:lnTo>
                  <a:lnTo>
                    <a:pt x="0" y="566737"/>
                  </a:lnTo>
                  <a:lnTo>
                    <a:pt x="9144000" y="56673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1F9D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392" y="827532"/>
              <a:ext cx="3227832" cy="31775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400" y="892429"/>
              <a:ext cx="3045333" cy="299377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33350" y="873379"/>
              <a:ext cx="3083560" cy="3032125"/>
            </a:xfrm>
            <a:custGeom>
              <a:avLst/>
              <a:gdLst/>
              <a:ahLst/>
              <a:cxnLst/>
              <a:rect l="l" t="t" r="r" b="b"/>
              <a:pathLst>
                <a:path w="3083560" h="3032125">
                  <a:moveTo>
                    <a:pt x="0" y="3031871"/>
                  </a:moveTo>
                  <a:lnTo>
                    <a:pt x="3083433" y="3031871"/>
                  </a:lnTo>
                  <a:lnTo>
                    <a:pt x="3083433" y="0"/>
                  </a:lnTo>
                  <a:lnTo>
                    <a:pt x="0" y="0"/>
                  </a:lnTo>
                  <a:lnTo>
                    <a:pt x="0" y="3031871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340354" y="5084571"/>
            <a:ext cx="2080260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50" b="1" spc="-10" dirty="0">
                <a:solidFill>
                  <a:srgbClr val="FFFFFF"/>
                </a:solidFill>
                <a:latin typeface="Tahoma"/>
                <a:cs typeface="Tahoma"/>
              </a:rPr>
              <a:t>Pila</a:t>
            </a:r>
            <a:r>
              <a:rPr sz="125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25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spc="-5" dirty="0">
                <a:solidFill>
                  <a:srgbClr val="FFFFFF"/>
                </a:solidFill>
                <a:latin typeface="Tahoma"/>
                <a:cs typeface="Tahoma"/>
              </a:rPr>
              <a:t>válvulas</a:t>
            </a:r>
            <a:r>
              <a:rPr sz="125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25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b="1" spc="10" dirty="0">
                <a:solidFill>
                  <a:srgbClr val="FFFFFF"/>
                </a:solidFill>
                <a:latin typeface="Tahoma"/>
                <a:cs typeface="Tahoma"/>
              </a:rPr>
              <a:t>tiristor</a:t>
            </a:r>
            <a:endParaRPr sz="12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38200" y="1615948"/>
            <a:ext cx="10668000" cy="49264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/>
            <a:r>
              <a:rPr sz="28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Conductores</a:t>
            </a:r>
            <a:r>
              <a:rPr sz="2800" b="1" spc="-9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610870" algn="just">
              <a:lnSpc>
                <a:spcPct val="128000"/>
              </a:lnSpc>
              <a:spcBef>
                <a:spcPts val="865"/>
              </a:spcBef>
            </a:pP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HVDC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tienen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conductores: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polo </a:t>
            </a:r>
            <a:r>
              <a:rPr sz="2800" spc="-7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positivo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polo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negativo</a:t>
            </a:r>
            <a:r>
              <a:rPr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8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610870" algn="just">
              <a:lnSpc>
                <a:spcPct val="128000"/>
              </a:lnSpc>
              <a:spcBef>
                <a:spcPts val="86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27063" marR="647700" indent="-285750" algn="just">
              <a:lnSpc>
                <a:spcPct val="114300"/>
              </a:lnSpc>
              <a:spcBef>
                <a:spcPts val="350"/>
              </a:spcBef>
              <a:buSzPct val="116666"/>
              <a:buChar char="–"/>
            </a:pPr>
            <a:r>
              <a:rPr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positivo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(con </a:t>
            </a:r>
            <a:r>
              <a:rPr sz="2800" spc="-7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respecto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tierra)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igual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mitad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 </a:t>
            </a:r>
            <a:r>
              <a:rPr sz="2800" spc="-7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endParaRPr lang="es-ES" sz="2800" spc="9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27063" marR="647700" indent="-285750" algn="just">
              <a:lnSpc>
                <a:spcPct val="114300"/>
              </a:lnSpc>
              <a:spcBef>
                <a:spcPts val="350"/>
              </a:spcBef>
              <a:buSzPct val="116666"/>
              <a:buChar char="–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27063" marR="5080" indent="-285750" algn="just">
              <a:lnSpc>
                <a:spcPct val="114300"/>
              </a:lnSpc>
              <a:spcBef>
                <a:spcPts val="275"/>
              </a:spcBef>
              <a:buSzPct val="116666"/>
              <a:buChar char="–"/>
            </a:pP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otro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negativo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(con </a:t>
            </a:r>
            <a:r>
              <a:rPr sz="2800" spc="-7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respecto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tierra)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igual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mitad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object 4"/>
          <p:cNvSpPr txBox="1">
            <a:spLocks noGrp="1"/>
          </p:cNvSpPr>
          <p:nvPr>
            <p:ph type="title"/>
          </p:nvPr>
        </p:nvSpPr>
        <p:spPr>
          <a:xfrm>
            <a:off x="1752600" y="457200"/>
            <a:ext cx="89154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05" dirty="0">
                <a:solidFill>
                  <a:srgbClr val="0070C0"/>
                </a:solidFill>
              </a:rPr>
              <a:t>Transmisión</a:t>
            </a:r>
            <a:r>
              <a:rPr sz="3200" b="1" spc="-150" dirty="0">
                <a:solidFill>
                  <a:srgbClr val="0070C0"/>
                </a:solidFill>
              </a:rPr>
              <a:t> </a:t>
            </a:r>
            <a:r>
              <a:rPr sz="3200" b="1" spc="125" dirty="0">
                <a:solidFill>
                  <a:srgbClr val="0070C0"/>
                </a:solidFill>
              </a:rPr>
              <a:t>de</a:t>
            </a:r>
            <a:r>
              <a:rPr sz="3200" b="1" spc="-145" dirty="0">
                <a:solidFill>
                  <a:srgbClr val="0070C0"/>
                </a:solidFill>
              </a:rPr>
              <a:t> </a:t>
            </a:r>
            <a:r>
              <a:rPr sz="3200" b="1" spc="105" dirty="0" err="1" smtClean="0">
                <a:solidFill>
                  <a:srgbClr val="0070C0"/>
                </a:solidFill>
              </a:rPr>
              <a:t>potencia</a:t>
            </a:r>
            <a:r>
              <a:rPr lang="es-ES" sz="3200" b="1" spc="105" dirty="0" smtClean="0">
                <a:solidFill>
                  <a:srgbClr val="0070C0"/>
                </a:solidFill>
              </a:rPr>
              <a:t/>
            </a:r>
            <a:br>
              <a:rPr lang="es-ES" sz="3200" b="1" spc="105" dirty="0" smtClean="0">
                <a:solidFill>
                  <a:srgbClr val="0070C0"/>
                </a:solidFill>
              </a:rPr>
            </a:br>
            <a:r>
              <a:rPr lang="es-ES" sz="3200" b="1" spc="95" dirty="0">
                <a:solidFill>
                  <a:srgbClr val="0070C0"/>
                </a:solidFill>
              </a:rPr>
              <a:t>Corriente</a:t>
            </a:r>
            <a:r>
              <a:rPr lang="es-ES" sz="3200" b="1" spc="-120" dirty="0">
                <a:solidFill>
                  <a:srgbClr val="0070C0"/>
                </a:solidFill>
              </a:rPr>
              <a:t> </a:t>
            </a:r>
            <a:r>
              <a:rPr lang="es-ES" sz="3200" b="1" spc="100" dirty="0">
                <a:solidFill>
                  <a:srgbClr val="0070C0"/>
                </a:solidFill>
              </a:rPr>
              <a:t>continua</a:t>
            </a:r>
            <a:r>
              <a:rPr lang="es-ES" sz="3200" b="1" spc="-120" dirty="0">
                <a:solidFill>
                  <a:srgbClr val="0070C0"/>
                </a:solidFill>
              </a:rPr>
              <a:t> </a:t>
            </a:r>
            <a:r>
              <a:rPr lang="es-ES" sz="3200" b="1" spc="110" dirty="0">
                <a:solidFill>
                  <a:srgbClr val="0070C0"/>
                </a:solidFill>
              </a:rPr>
              <a:t>de</a:t>
            </a:r>
            <a:r>
              <a:rPr lang="es-ES" sz="3200" b="1" spc="-120" dirty="0">
                <a:solidFill>
                  <a:srgbClr val="0070C0"/>
                </a:solidFill>
              </a:rPr>
              <a:t> </a:t>
            </a:r>
            <a:r>
              <a:rPr lang="es-ES" sz="3200" b="1" spc="85" dirty="0">
                <a:solidFill>
                  <a:srgbClr val="0070C0"/>
                </a:solidFill>
              </a:rPr>
              <a:t>alto</a:t>
            </a:r>
            <a:r>
              <a:rPr lang="es-ES" sz="3200" b="1" spc="-114" dirty="0">
                <a:solidFill>
                  <a:srgbClr val="0070C0"/>
                </a:solidFill>
              </a:rPr>
              <a:t> </a:t>
            </a:r>
            <a:r>
              <a:rPr lang="es-ES" sz="3200" b="1" spc="55" dirty="0">
                <a:solidFill>
                  <a:srgbClr val="0070C0"/>
                </a:solidFill>
              </a:rPr>
              <a:t>voltaje</a:t>
            </a:r>
            <a:r>
              <a:rPr lang="es-ES" sz="3200" b="1" spc="-120" dirty="0">
                <a:solidFill>
                  <a:srgbClr val="0070C0"/>
                </a:solidFill>
              </a:rPr>
              <a:t> </a:t>
            </a:r>
            <a:r>
              <a:rPr lang="es-ES" sz="3200" b="1" spc="-10" dirty="0">
                <a:solidFill>
                  <a:srgbClr val="0070C0"/>
                </a:solidFill>
              </a:rPr>
              <a:t>(HVDC</a:t>
            </a:r>
            <a:r>
              <a:rPr lang="es-ES" sz="3200" b="1" spc="-10" dirty="0" smtClean="0">
                <a:solidFill>
                  <a:srgbClr val="0070C0"/>
                </a:solidFill>
              </a:rPr>
              <a:t>)</a:t>
            </a:r>
            <a:endParaRPr b="1" spc="105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00100" y="1600200"/>
            <a:ext cx="10820400" cy="5060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/>
            <a:r>
              <a:rPr sz="28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Conductores</a:t>
            </a:r>
            <a:r>
              <a:rPr sz="2800" b="1" spc="-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39370" algn="just">
              <a:spcBef>
                <a:spcPts val="770"/>
              </a:spcBef>
            </a:pP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condiciones normales, </a:t>
            </a:r>
            <a:r>
              <a:rPr lang="es-ES" sz="2800" spc="7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circula</a:t>
            </a:r>
            <a:r>
              <a:rPr sz="2800" spc="7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muy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poca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suelo.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condiciones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anormales,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 </a:t>
            </a:r>
            <a:r>
              <a:rPr sz="2800" spc="-6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HVDC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operar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capacidad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reducida</a:t>
            </a:r>
            <a:r>
              <a:rPr sz="2800" spc="7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7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39370" algn="just">
              <a:spcBef>
                <a:spcPts val="77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27063" marR="49530" indent="-285750" algn="just">
              <a:spcBef>
                <a:spcPts val="235"/>
              </a:spcBef>
              <a:buSzPct val="120000"/>
              <a:buChar char="–"/>
            </a:pP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Solo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positivo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negativo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servicio.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6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(ya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metálica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tierra)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sirve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completar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circuito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27063" marR="5080" indent="-285750" algn="just">
              <a:spcBef>
                <a:spcPts val="600"/>
              </a:spcBef>
              <a:buSzPct val="150000"/>
              <a:buChar char="–"/>
            </a:pP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funcionamiento con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retorno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debe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limitarse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producirse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electrólisis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objetos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metálicos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enterrados,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tuberías.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object 4"/>
          <p:cNvSpPr txBox="1">
            <a:spLocks noGrp="1"/>
          </p:cNvSpPr>
          <p:nvPr>
            <p:ph type="title"/>
          </p:nvPr>
        </p:nvSpPr>
        <p:spPr>
          <a:xfrm>
            <a:off x="1752600" y="457200"/>
            <a:ext cx="89154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05" dirty="0">
                <a:solidFill>
                  <a:srgbClr val="0070C0"/>
                </a:solidFill>
              </a:rPr>
              <a:t>Transmisión</a:t>
            </a:r>
            <a:r>
              <a:rPr sz="3200" b="1" spc="-150" dirty="0">
                <a:solidFill>
                  <a:srgbClr val="0070C0"/>
                </a:solidFill>
              </a:rPr>
              <a:t> </a:t>
            </a:r>
            <a:r>
              <a:rPr sz="3200" b="1" spc="125" dirty="0">
                <a:solidFill>
                  <a:srgbClr val="0070C0"/>
                </a:solidFill>
              </a:rPr>
              <a:t>de</a:t>
            </a:r>
            <a:r>
              <a:rPr sz="3200" b="1" spc="-145" dirty="0">
                <a:solidFill>
                  <a:srgbClr val="0070C0"/>
                </a:solidFill>
              </a:rPr>
              <a:t> </a:t>
            </a:r>
            <a:r>
              <a:rPr sz="3200" b="1" spc="105" dirty="0" err="1" smtClean="0">
                <a:solidFill>
                  <a:srgbClr val="0070C0"/>
                </a:solidFill>
              </a:rPr>
              <a:t>potencia</a:t>
            </a:r>
            <a:r>
              <a:rPr lang="es-ES" sz="3200" b="1" spc="105" dirty="0" smtClean="0">
                <a:solidFill>
                  <a:srgbClr val="0070C0"/>
                </a:solidFill>
              </a:rPr>
              <a:t/>
            </a:r>
            <a:br>
              <a:rPr lang="es-ES" sz="3200" b="1" spc="105" dirty="0" smtClean="0">
                <a:solidFill>
                  <a:srgbClr val="0070C0"/>
                </a:solidFill>
              </a:rPr>
            </a:br>
            <a:r>
              <a:rPr lang="es-ES" sz="3200" b="1" spc="95" dirty="0">
                <a:solidFill>
                  <a:srgbClr val="0070C0"/>
                </a:solidFill>
              </a:rPr>
              <a:t>Corriente</a:t>
            </a:r>
            <a:r>
              <a:rPr lang="es-ES" sz="3200" b="1" spc="-120" dirty="0">
                <a:solidFill>
                  <a:srgbClr val="0070C0"/>
                </a:solidFill>
              </a:rPr>
              <a:t> </a:t>
            </a:r>
            <a:r>
              <a:rPr lang="es-ES" sz="3200" b="1" spc="100" dirty="0">
                <a:solidFill>
                  <a:srgbClr val="0070C0"/>
                </a:solidFill>
              </a:rPr>
              <a:t>continua</a:t>
            </a:r>
            <a:r>
              <a:rPr lang="es-ES" sz="3200" b="1" spc="-120" dirty="0">
                <a:solidFill>
                  <a:srgbClr val="0070C0"/>
                </a:solidFill>
              </a:rPr>
              <a:t> </a:t>
            </a:r>
            <a:r>
              <a:rPr lang="es-ES" sz="3200" b="1" spc="110" dirty="0">
                <a:solidFill>
                  <a:srgbClr val="0070C0"/>
                </a:solidFill>
              </a:rPr>
              <a:t>de</a:t>
            </a:r>
            <a:r>
              <a:rPr lang="es-ES" sz="3200" b="1" spc="-120" dirty="0">
                <a:solidFill>
                  <a:srgbClr val="0070C0"/>
                </a:solidFill>
              </a:rPr>
              <a:t> </a:t>
            </a:r>
            <a:r>
              <a:rPr lang="es-ES" sz="3200" b="1" spc="85" dirty="0">
                <a:solidFill>
                  <a:srgbClr val="0070C0"/>
                </a:solidFill>
              </a:rPr>
              <a:t>alto</a:t>
            </a:r>
            <a:r>
              <a:rPr lang="es-ES" sz="3200" b="1" spc="-114" dirty="0">
                <a:solidFill>
                  <a:srgbClr val="0070C0"/>
                </a:solidFill>
              </a:rPr>
              <a:t> </a:t>
            </a:r>
            <a:r>
              <a:rPr lang="es-ES" sz="3200" b="1" spc="55" dirty="0">
                <a:solidFill>
                  <a:srgbClr val="0070C0"/>
                </a:solidFill>
              </a:rPr>
              <a:t>voltaje</a:t>
            </a:r>
            <a:r>
              <a:rPr lang="es-ES" sz="3200" b="1" spc="-120" dirty="0">
                <a:solidFill>
                  <a:srgbClr val="0070C0"/>
                </a:solidFill>
              </a:rPr>
              <a:t> </a:t>
            </a:r>
            <a:r>
              <a:rPr lang="es-ES" sz="3200" b="1" spc="-10" dirty="0">
                <a:solidFill>
                  <a:srgbClr val="0070C0"/>
                </a:solidFill>
              </a:rPr>
              <a:t>(HVDC</a:t>
            </a:r>
            <a:r>
              <a:rPr lang="es-ES" sz="3200" b="1" spc="-10" dirty="0" smtClean="0">
                <a:solidFill>
                  <a:srgbClr val="0070C0"/>
                </a:solidFill>
              </a:rPr>
              <a:t>)</a:t>
            </a:r>
            <a:endParaRPr b="1" spc="105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762000" y="1600200"/>
            <a:ext cx="10896600" cy="4664739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algn="just">
              <a:spcBef>
                <a:spcPts val="675"/>
              </a:spcBef>
            </a:pPr>
            <a:r>
              <a:rPr sz="2800" b="1" spc="-15" dirty="0">
                <a:latin typeface="Tahoma"/>
                <a:cs typeface="Tahoma"/>
              </a:rPr>
              <a:t>Reactancias,</a:t>
            </a:r>
            <a:r>
              <a:rPr sz="2800" b="1" spc="-65" dirty="0">
                <a:latin typeface="Tahoma"/>
                <a:cs typeface="Tahoma"/>
              </a:rPr>
              <a:t> </a:t>
            </a:r>
            <a:r>
              <a:rPr sz="2800" b="1" spc="5" dirty="0">
                <a:latin typeface="Tahoma"/>
                <a:cs typeface="Tahoma"/>
              </a:rPr>
              <a:t>filtros</a:t>
            </a:r>
            <a:r>
              <a:rPr sz="2800" b="1" spc="-65" dirty="0">
                <a:latin typeface="Tahoma"/>
                <a:cs typeface="Tahoma"/>
              </a:rPr>
              <a:t> </a:t>
            </a:r>
            <a:r>
              <a:rPr sz="2800" b="1" spc="-15" dirty="0">
                <a:latin typeface="Tahoma"/>
                <a:cs typeface="Tahoma"/>
              </a:rPr>
              <a:t>y</a:t>
            </a:r>
            <a:r>
              <a:rPr sz="2800" b="1" spc="-60" dirty="0">
                <a:latin typeface="Tahoma"/>
                <a:cs typeface="Tahoma"/>
              </a:rPr>
              <a:t> </a:t>
            </a:r>
            <a:r>
              <a:rPr sz="2800" b="1" spc="10" dirty="0">
                <a:latin typeface="Tahoma"/>
                <a:cs typeface="Tahoma"/>
              </a:rPr>
              <a:t>transformadores</a:t>
            </a:r>
            <a:r>
              <a:rPr sz="2800" b="1" spc="-65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de</a:t>
            </a:r>
            <a:r>
              <a:rPr sz="2800" b="1" spc="-60" dirty="0">
                <a:latin typeface="Tahoma"/>
                <a:cs typeface="Tahoma"/>
              </a:rPr>
              <a:t> CC</a:t>
            </a:r>
            <a:endParaRPr sz="2800" dirty="0">
              <a:latin typeface="Tahoma"/>
              <a:cs typeface="Tahoma"/>
            </a:endParaRPr>
          </a:p>
          <a:p>
            <a:pPr marL="355600" marR="5080" indent="-343535" algn="just">
              <a:spcBef>
                <a:spcPts val="655"/>
              </a:spcBef>
              <a:buSzPct val="155555"/>
              <a:buChar char="•"/>
              <a:tabLst>
                <a:tab pos="355600" algn="l"/>
                <a:tab pos="356235" algn="l"/>
              </a:tabLst>
            </a:pPr>
            <a:r>
              <a:rPr sz="2800" spc="55" dirty="0">
                <a:latin typeface="Tahoma"/>
                <a:cs typeface="Tahoma"/>
              </a:rPr>
              <a:t>La </a:t>
            </a:r>
            <a:r>
              <a:rPr sz="2800" spc="65" dirty="0">
                <a:latin typeface="Tahoma"/>
                <a:cs typeface="Tahoma"/>
              </a:rPr>
              <a:t>estación </a:t>
            </a:r>
            <a:r>
              <a:rPr sz="2800" spc="75" dirty="0">
                <a:latin typeface="Tahoma"/>
                <a:cs typeface="Tahoma"/>
              </a:rPr>
              <a:t>convertidora </a:t>
            </a:r>
            <a:r>
              <a:rPr sz="2800" spc="90" dirty="0">
                <a:latin typeface="Tahoma"/>
                <a:cs typeface="Tahoma"/>
              </a:rPr>
              <a:t>produce una </a:t>
            </a:r>
            <a:r>
              <a:rPr sz="2800" spc="95" dirty="0">
                <a:latin typeface="Tahoma"/>
                <a:cs typeface="Tahoma"/>
              </a:rPr>
              <a:t>forma </a:t>
            </a:r>
            <a:r>
              <a:rPr sz="2800" spc="85" dirty="0">
                <a:latin typeface="Tahoma"/>
                <a:cs typeface="Tahoma"/>
              </a:rPr>
              <a:t>de </a:t>
            </a:r>
            <a:r>
              <a:rPr sz="2800" spc="95" dirty="0">
                <a:latin typeface="Tahoma"/>
                <a:cs typeface="Tahoma"/>
              </a:rPr>
              <a:t>onda </a:t>
            </a:r>
            <a:r>
              <a:rPr sz="2800" spc="85" dirty="0">
                <a:latin typeface="Tahoma"/>
                <a:cs typeface="Tahoma"/>
              </a:rPr>
              <a:t>de </a:t>
            </a:r>
            <a:r>
              <a:rPr sz="2800" spc="55" dirty="0">
                <a:latin typeface="Tahoma"/>
                <a:cs typeface="Tahoma"/>
              </a:rPr>
              <a:t>CC </a:t>
            </a:r>
            <a:r>
              <a:rPr sz="2800" spc="95" dirty="0">
                <a:latin typeface="Tahoma"/>
                <a:cs typeface="Tahoma"/>
              </a:rPr>
              <a:t>que </a:t>
            </a:r>
            <a:r>
              <a:rPr sz="2800" spc="60" dirty="0">
                <a:latin typeface="Tahoma"/>
                <a:cs typeface="Tahoma"/>
              </a:rPr>
              <a:t>es </a:t>
            </a:r>
            <a:r>
              <a:rPr sz="2800" spc="6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bastante </a:t>
            </a:r>
            <a:r>
              <a:rPr sz="2800" spc="75" dirty="0">
                <a:latin typeface="Tahoma"/>
                <a:cs typeface="Tahoma"/>
              </a:rPr>
              <a:t>entrecortada </a:t>
            </a:r>
            <a:r>
              <a:rPr sz="2800" spc="30" dirty="0">
                <a:latin typeface="Tahoma"/>
                <a:cs typeface="Tahoma"/>
              </a:rPr>
              <a:t>(tiene </a:t>
            </a:r>
            <a:r>
              <a:rPr sz="2800" spc="35" dirty="0">
                <a:latin typeface="Tahoma"/>
                <a:cs typeface="Tahoma"/>
              </a:rPr>
              <a:t>ondas). </a:t>
            </a:r>
            <a:r>
              <a:rPr sz="2800" spc="70" dirty="0">
                <a:latin typeface="Tahoma"/>
                <a:cs typeface="Tahoma"/>
              </a:rPr>
              <a:t>Los reactores </a:t>
            </a:r>
            <a:r>
              <a:rPr sz="2800" spc="75" dirty="0">
                <a:latin typeface="Tahoma"/>
                <a:cs typeface="Tahoma"/>
              </a:rPr>
              <a:t>conectados </a:t>
            </a:r>
            <a:r>
              <a:rPr sz="2800" spc="65" dirty="0">
                <a:latin typeface="Tahoma"/>
                <a:cs typeface="Tahoma"/>
              </a:rPr>
              <a:t>a </a:t>
            </a:r>
            <a:r>
              <a:rPr sz="2800" spc="70" dirty="0">
                <a:latin typeface="Tahoma"/>
                <a:cs typeface="Tahoma"/>
              </a:rPr>
              <a:t>los </a:t>
            </a:r>
            <a:r>
              <a:rPr sz="2800" spc="7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conductores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CC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en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cada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extremo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línea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suavizan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esta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forma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 </a:t>
            </a:r>
            <a:r>
              <a:rPr sz="2800" spc="-55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onda. </a:t>
            </a:r>
            <a:r>
              <a:rPr sz="2800" spc="55" dirty="0">
                <a:latin typeface="Tahoma"/>
                <a:cs typeface="Tahoma"/>
              </a:rPr>
              <a:t>La </a:t>
            </a:r>
            <a:r>
              <a:rPr sz="2800" spc="65" dirty="0">
                <a:latin typeface="Tahoma"/>
                <a:cs typeface="Tahoma"/>
              </a:rPr>
              <a:t>instalación </a:t>
            </a:r>
            <a:r>
              <a:rPr sz="2800" spc="85" dirty="0">
                <a:latin typeface="Tahoma"/>
                <a:cs typeface="Tahoma"/>
              </a:rPr>
              <a:t>de </a:t>
            </a:r>
            <a:r>
              <a:rPr sz="2800" spc="70" dirty="0">
                <a:latin typeface="Tahoma"/>
                <a:cs typeface="Tahoma"/>
              </a:rPr>
              <a:t>reactores </a:t>
            </a:r>
            <a:r>
              <a:rPr sz="2800" spc="85" dirty="0">
                <a:latin typeface="Tahoma"/>
                <a:cs typeface="Tahoma"/>
              </a:rPr>
              <a:t>en </a:t>
            </a:r>
            <a:r>
              <a:rPr sz="2800" spc="65" dirty="0">
                <a:latin typeface="Tahoma"/>
                <a:cs typeface="Tahoma"/>
              </a:rPr>
              <a:t>serie </a:t>
            </a:r>
            <a:r>
              <a:rPr sz="2800" spc="90" dirty="0">
                <a:latin typeface="Tahoma"/>
                <a:cs typeface="Tahoma"/>
              </a:rPr>
              <a:t>puede </a:t>
            </a:r>
            <a:r>
              <a:rPr sz="2800" spc="75" dirty="0">
                <a:latin typeface="Tahoma"/>
                <a:cs typeface="Tahoma"/>
              </a:rPr>
              <a:t>limitar </a:t>
            </a:r>
            <a:r>
              <a:rPr sz="2800" spc="60" dirty="0">
                <a:latin typeface="Tahoma"/>
                <a:cs typeface="Tahoma"/>
              </a:rPr>
              <a:t>el </a:t>
            </a:r>
            <a:r>
              <a:rPr sz="2800" spc="55" dirty="0">
                <a:latin typeface="Tahoma"/>
                <a:cs typeface="Tahoma"/>
              </a:rPr>
              <a:t>flujo </a:t>
            </a:r>
            <a:r>
              <a:rPr sz="2800" spc="85" dirty="0">
                <a:latin typeface="Tahoma"/>
                <a:cs typeface="Tahoma"/>
              </a:rPr>
              <a:t>de </a:t>
            </a:r>
            <a:r>
              <a:rPr sz="2800" spc="9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corriente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falla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en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45" dirty="0" err="1">
                <a:latin typeface="Tahoma"/>
                <a:cs typeface="Tahoma"/>
              </a:rPr>
              <a:t>línea</a:t>
            </a:r>
            <a:r>
              <a:rPr sz="2800" spc="45" dirty="0" smtClean="0">
                <a:latin typeface="Tahoma"/>
                <a:cs typeface="Tahoma"/>
              </a:rPr>
              <a:t>.</a:t>
            </a:r>
            <a:endParaRPr lang="es-ES" sz="2800" spc="45" dirty="0" smtClean="0">
              <a:latin typeface="Tahoma"/>
              <a:cs typeface="Tahoma"/>
            </a:endParaRPr>
          </a:p>
          <a:p>
            <a:pPr marL="355600" marR="5080" indent="-343535" algn="just">
              <a:spcBef>
                <a:spcPts val="655"/>
              </a:spcBef>
              <a:buSzPct val="155555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/>
              <a:cs typeface="Tahoma"/>
            </a:endParaRPr>
          </a:p>
          <a:p>
            <a:pPr marL="355600" marR="389255" indent="-343535" algn="just">
              <a:spcBef>
                <a:spcPts val="670"/>
              </a:spcBef>
              <a:buSzPct val="155555"/>
              <a:buChar char="•"/>
              <a:tabLst>
                <a:tab pos="355600" algn="l"/>
                <a:tab pos="356235" algn="l"/>
              </a:tabLst>
            </a:pPr>
            <a:r>
              <a:rPr sz="2800" spc="45" dirty="0">
                <a:latin typeface="Tahoma"/>
                <a:cs typeface="Tahoma"/>
              </a:rPr>
              <a:t>En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cada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extremo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línea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15" dirty="0">
                <a:latin typeface="Tahoma"/>
                <a:cs typeface="Tahoma"/>
              </a:rPr>
              <a:t>CC,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un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transformador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cambio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 </a:t>
            </a:r>
            <a:r>
              <a:rPr sz="2800" spc="-54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toma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carga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conecta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las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estaciones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convertidoras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al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sistema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 </a:t>
            </a:r>
            <a:r>
              <a:rPr sz="2800" spc="90" dirty="0">
                <a:latin typeface="Tahoma"/>
                <a:cs typeface="Tahoma"/>
              </a:rPr>
              <a:t> </a:t>
            </a:r>
            <a:r>
              <a:rPr sz="2800" spc="20" dirty="0">
                <a:latin typeface="Tahoma"/>
                <a:cs typeface="Tahoma"/>
              </a:rPr>
              <a:t>CA.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13" name="object 4"/>
          <p:cNvSpPr txBox="1">
            <a:spLocks noGrp="1"/>
          </p:cNvSpPr>
          <p:nvPr>
            <p:ph type="title"/>
          </p:nvPr>
        </p:nvSpPr>
        <p:spPr>
          <a:xfrm>
            <a:off x="1752600" y="457200"/>
            <a:ext cx="89154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05" dirty="0">
                <a:solidFill>
                  <a:srgbClr val="0070C0"/>
                </a:solidFill>
              </a:rPr>
              <a:t>Transmisión</a:t>
            </a:r>
            <a:r>
              <a:rPr sz="3200" b="1" spc="-150" dirty="0">
                <a:solidFill>
                  <a:srgbClr val="0070C0"/>
                </a:solidFill>
              </a:rPr>
              <a:t> </a:t>
            </a:r>
            <a:r>
              <a:rPr sz="3200" b="1" spc="125" dirty="0">
                <a:solidFill>
                  <a:srgbClr val="0070C0"/>
                </a:solidFill>
              </a:rPr>
              <a:t>de</a:t>
            </a:r>
            <a:r>
              <a:rPr sz="3200" b="1" spc="-145" dirty="0">
                <a:solidFill>
                  <a:srgbClr val="0070C0"/>
                </a:solidFill>
              </a:rPr>
              <a:t> </a:t>
            </a:r>
            <a:r>
              <a:rPr sz="3200" b="1" spc="105" dirty="0" err="1" smtClean="0">
                <a:solidFill>
                  <a:srgbClr val="0070C0"/>
                </a:solidFill>
              </a:rPr>
              <a:t>potencia</a:t>
            </a:r>
            <a:r>
              <a:rPr lang="es-ES" sz="3200" b="1" spc="105" dirty="0" smtClean="0">
                <a:solidFill>
                  <a:srgbClr val="0070C0"/>
                </a:solidFill>
              </a:rPr>
              <a:t/>
            </a:r>
            <a:br>
              <a:rPr lang="es-ES" sz="3200" b="1" spc="105" dirty="0" smtClean="0">
                <a:solidFill>
                  <a:srgbClr val="0070C0"/>
                </a:solidFill>
              </a:rPr>
            </a:br>
            <a:r>
              <a:rPr lang="es-ES" sz="3200" b="1" spc="95" dirty="0">
                <a:solidFill>
                  <a:srgbClr val="0070C0"/>
                </a:solidFill>
              </a:rPr>
              <a:t>Corriente</a:t>
            </a:r>
            <a:r>
              <a:rPr lang="es-ES" sz="3200" b="1" spc="-120" dirty="0">
                <a:solidFill>
                  <a:srgbClr val="0070C0"/>
                </a:solidFill>
              </a:rPr>
              <a:t> </a:t>
            </a:r>
            <a:r>
              <a:rPr lang="es-ES" sz="3200" b="1" spc="100" dirty="0">
                <a:solidFill>
                  <a:srgbClr val="0070C0"/>
                </a:solidFill>
              </a:rPr>
              <a:t>continua</a:t>
            </a:r>
            <a:r>
              <a:rPr lang="es-ES" sz="3200" b="1" spc="-120" dirty="0">
                <a:solidFill>
                  <a:srgbClr val="0070C0"/>
                </a:solidFill>
              </a:rPr>
              <a:t> </a:t>
            </a:r>
            <a:r>
              <a:rPr lang="es-ES" sz="3200" b="1" spc="110" dirty="0">
                <a:solidFill>
                  <a:srgbClr val="0070C0"/>
                </a:solidFill>
              </a:rPr>
              <a:t>de</a:t>
            </a:r>
            <a:r>
              <a:rPr lang="es-ES" sz="3200" b="1" spc="-120" dirty="0">
                <a:solidFill>
                  <a:srgbClr val="0070C0"/>
                </a:solidFill>
              </a:rPr>
              <a:t> </a:t>
            </a:r>
            <a:r>
              <a:rPr lang="es-ES" sz="3200" b="1" spc="85" dirty="0">
                <a:solidFill>
                  <a:srgbClr val="0070C0"/>
                </a:solidFill>
              </a:rPr>
              <a:t>alto</a:t>
            </a:r>
            <a:r>
              <a:rPr lang="es-ES" sz="3200" b="1" spc="-114" dirty="0">
                <a:solidFill>
                  <a:srgbClr val="0070C0"/>
                </a:solidFill>
              </a:rPr>
              <a:t> </a:t>
            </a:r>
            <a:r>
              <a:rPr lang="es-ES" sz="3200" b="1" spc="55" dirty="0">
                <a:solidFill>
                  <a:srgbClr val="0070C0"/>
                </a:solidFill>
              </a:rPr>
              <a:t>voltaje</a:t>
            </a:r>
            <a:r>
              <a:rPr lang="es-ES" sz="3200" b="1" spc="-120" dirty="0">
                <a:solidFill>
                  <a:srgbClr val="0070C0"/>
                </a:solidFill>
              </a:rPr>
              <a:t> </a:t>
            </a:r>
            <a:r>
              <a:rPr lang="es-ES" sz="3200" b="1" spc="-10" dirty="0">
                <a:solidFill>
                  <a:srgbClr val="0070C0"/>
                </a:solidFill>
              </a:rPr>
              <a:t>(HVDC</a:t>
            </a:r>
            <a:r>
              <a:rPr lang="es-ES" sz="3200" b="1" spc="-10" dirty="0" smtClean="0">
                <a:solidFill>
                  <a:srgbClr val="0070C0"/>
                </a:solidFill>
              </a:rPr>
              <a:t>)</a:t>
            </a:r>
            <a:endParaRPr b="1" spc="105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34400" y="1981200"/>
            <a:ext cx="3352800" cy="403859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81000" y="1306982"/>
            <a:ext cx="7924800" cy="52604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3538" indent="-363538" algn="just">
              <a:spcBef>
                <a:spcPts val="2700"/>
              </a:spcBef>
            </a:pPr>
            <a:r>
              <a:rPr sz="2800" b="1" spc="-5" dirty="0" err="1" smtClean="0">
                <a:latin typeface="Tahoma"/>
                <a:cs typeface="Tahoma"/>
              </a:rPr>
              <a:t>Filtros</a:t>
            </a:r>
            <a:r>
              <a:rPr sz="2800" b="1" spc="-80" dirty="0" smtClean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de</a:t>
            </a:r>
            <a:r>
              <a:rPr sz="2800" b="1" spc="-75" dirty="0">
                <a:latin typeface="Tahoma"/>
                <a:cs typeface="Tahoma"/>
              </a:rPr>
              <a:t> </a:t>
            </a:r>
            <a:r>
              <a:rPr sz="2800" b="1" spc="-20" dirty="0" smtClean="0">
                <a:latin typeface="Tahoma"/>
                <a:cs typeface="Tahoma"/>
              </a:rPr>
              <a:t>CA</a:t>
            </a:r>
            <a:endParaRPr lang="es-ES" sz="2800" b="1" spc="-20" dirty="0" smtClean="0">
              <a:latin typeface="Tahoma"/>
              <a:cs typeface="Tahoma"/>
            </a:endParaRPr>
          </a:p>
          <a:p>
            <a:pPr marL="363538" marR="5080" indent="-363538" algn="just">
              <a:spcBef>
                <a:spcPts val="610"/>
              </a:spcBef>
              <a:buSzPct val="142105"/>
              <a:buChar char="•"/>
            </a:pPr>
            <a:r>
              <a:rPr sz="2800" spc="55" dirty="0" smtClean="0">
                <a:latin typeface="Tahoma"/>
                <a:cs typeface="Tahoma"/>
              </a:rPr>
              <a:t>La </a:t>
            </a:r>
            <a:r>
              <a:rPr sz="2800" spc="70" dirty="0">
                <a:latin typeface="Tahoma"/>
                <a:cs typeface="Tahoma"/>
              </a:rPr>
              <a:t>estación </a:t>
            </a:r>
            <a:r>
              <a:rPr sz="2800" spc="80" dirty="0">
                <a:latin typeface="Tahoma"/>
                <a:cs typeface="Tahoma"/>
              </a:rPr>
              <a:t>convertidora </a:t>
            </a:r>
            <a:r>
              <a:rPr sz="2800" spc="95" dirty="0">
                <a:latin typeface="Tahoma"/>
                <a:cs typeface="Tahoma"/>
              </a:rPr>
              <a:t>produce </a:t>
            </a:r>
            <a:r>
              <a:rPr sz="2800" spc="10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corrientes </a:t>
            </a:r>
            <a:r>
              <a:rPr sz="2800" spc="70" dirty="0">
                <a:latin typeface="Tahoma"/>
                <a:cs typeface="Tahoma"/>
              </a:rPr>
              <a:t>armónicas. </a:t>
            </a:r>
            <a:r>
              <a:rPr sz="2800" spc="60" dirty="0">
                <a:latin typeface="Tahoma"/>
                <a:cs typeface="Tahoma"/>
              </a:rPr>
              <a:t>Las </a:t>
            </a:r>
            <a:r>
              <a:rPr sz="2800" spc="75" dirty="0">
                <a:latin typeface="Tahoma"/>
                <a:cs typeface="Tahoma"/>
              </a:rPr>
              <a:t>corrientes </a:t>
            </a:r>
            <a:r>
              <a:rPr sz="2800" spc="8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armónicas </a:t>
            </a:r>
            <a:r>
              <a:rPr sz="2800" spc="80" dirty="0">
                <a:latin typeface="Tahoma"/>
                <a:cs typeface="Tahoma"/>
              </a:rPr>
              <a:t>alternan </a:t>
            </a:r>
            <a:r>
              <a:rPr sz="2800" spc="65" dirty="0">
                <a:latin typeface="Tahoma"/>
                <a:cs typeface="Tahoma"/>
              </a:rPr>
              <a:t>a </a:t>
            </a:r>
            <a:r>
              <a:rPr sz="2800" spc="70" dirty="0">
                <a:latin typeface="Tahoma"/>
                <a:cs typeface="Tahoma"/>
              </a:rPr>
              <a:t>frecuencias </a:t>
            </a:r>
            <a:r>
              <a:rPr sz="2800" spc="7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superiores </a:t>
            </a:r>
            <a:r>
              <a:rPr sz="2800" spc="65" dirty="0">
                <a:latin typeface="Tahoma"/>
                <a:cs typeface="Tahoma"/>
              </a:rPr>
              <a:t>a </a:t>
            </a:r>
            <a:r>
              <a:rPr sz="2800" spc="45" dirty="0">
                <a:latin typeface="Tahoma"/>
                <a:cs typeface="Tahoma"/>
              </a:rPr>
              <a:t>60 </a:t>
            </a:r>
            <a:r>
              <a:rPr sz="2800" spc="85" dirty="0">
                <a:latin typeface="Tahoma"/>
                <a:cs typeface="Tahoma"/>
              </a:rPr>
              <a:t>Hz </a:t>
            </a:r>
            <a:r>
              <a:rPr sz="2800" spc="70" dirty="0">
                <a:latin typeface="Tahoma"/>
                <a:cs typeface="Tahoma"/>
              </a:rPr>
              <a:t>(generalmente </a:t>
            </a:r>
            <a:r>
              <a:rPr sz="2800" spc="7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múltiplos de </a:t>
            </a:r>
            <a:r>
              <a:rPr sz="2800" spc="45" dirty="0">
                <a:latin typeface="Tahoma"/>
                <a:cs typeface="Tahoma"/>
              </a:rPr>
              <a:t>60 </a:t>
            </a:r>
            <a:r>
              <a:rPr sz="2800" spc="-15" dirty="0">
                <a:latin typeface="Tahoma"/>
                <a:cs typeface="Tahoma"/>
              </a:rPr>
              <a:t>Hz). </a:t>
            </a:r>
            <a:r>
              <a:rPr sz="2800" spc="70" dirty="0">
                <a:latin typeface="Tahoma"/>
                <a:cs typeface="Tahoma"/>
              </a:rPr>
              <a:t>Los </a:t>
            </a:r>
            <a:r>
              <a:rPr sz="2800" spc="85" dirty="0">
                <a:latin typeface="Tahoma"/>
                <a:cs typeface="Tahoma"/>
              </a:rPr>
              <a:t>armónicos de </a:t>
            </a:r>
            <a:r>
              <a:rPr sz="2800" spc="9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corriente </a:t>
            </a:r>
            <a:r>
              <a:rPr sz="2800" spc="95" dirty="0">
                <a:latin typeface="Tahoma"/>
                <a:cs typeface="Tahoma"/>
              </a:rPr>
              <a:t>pueden </a:t>
            </a:r>
            <a:r>
              <a:rPr sz="2800" spc="80" dirty="0">
                <a:latin typeface="Tahoma"/>
                <a:cs typeface="Tahoma"/>
              </a:rPr>
              <a:t>provocar </a:t>
            </a:r>
            <a:r>
              <a:rPr sz="2800" spc="105" dirty="0">
                <a:latin typeface="Tahoma"/>
                <a:cs typeface="Tahoma"/>
              </a:rPr>
              <a:t>un </a:t>
            </a:r>
            <a:r>
              <a:rPr sz="2800" spc="11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calentamiento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innecesario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los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elementos </a:t>
            </a:r>
            <a:r>
              <a:rPr sz="2800" spc="-55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del </a:t>
            </a:r>
            <a:r>
              <a:rPr sz="2800" spc="50" dirty="0">
                <a:latin typeface="Tahoma"/>
                <a:cs typeface="Tahoma"/>
              </a:rPr>
              <a:t>circuito, </a:t>
            </a:r>
            <a:r>
              <a:rPr sz="2800" spc="40" dirty="0">
                <a:latin typeface="Tahoma"/>
                <a:cs typeface="Tahoma"/>
              </a:rPr>
              <a:t>ya </a:t>
            </a:r>
            <a:r>
              <a:rPr sz="2800" spc="95" dirty="0">
                <a:latin typeface="Tahoma"/>
                <a:cs typeface="Tahoma"/>
              </a:rPr>
              <a:t>que </a:t>
            </a:r>
            <a:r>
              <a:rPr sz="2800" spc="60" dirty="0">
                <a:latin typeface="Tahoma"/>
                <a:cs typeface="Tahoma"/>
              </a:rPr>
              <a:t>el </a:t>
            </a:r>
            <a:r>
              <a:rPr sz="2800" spc="90" dirty="0">
                <a:latin typeface="Tahoma"/>
                <a:cs typeface="Tahoma"/>
              </a:rPr>
              <a:t>equipo </a:t>
            </a:r>
            <a:r>
              <a:rPr sz="2800" spc="110" dirty="0">
                <a:latin typeface="Tahoma"/>
                <a:cs typeface="Tahoma"/>
              </a:rPr>
              <a:t>no </a:t>
            </a:r>
            <a:r>
              <a:rPr sz="2800" spc="55" dirty="0">
                <a:latin typeface="Tahoma"/>
                <a:cs typeface="Tahoma"/>
              </a:rPr>
              <a:t>está </a:t>
            </a:r>
            <a:r>
              <a:rPr sz="2800" spc="6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diseñado </a:t>
            </a:r>
            <a:r>
              <a:rPr sz="2800" spc="80" dirty="0">
                <a:latin typeface="Tahoma"/>
                <a:cs typeface="Tahoma"/>
              </a:rPr>
              <a:t>para funcionar </a:t>
            </a:r>
            <a:r>
              <a:rPr sz="2800" spc="65" dirty="0">
                <a:latin typeface="Tahoma"/>
                <a:cs typeface="Tahoma"/>
              </a:rPr>
              <a:t>a frecuencias </a:t>
            </a:r>
            <a:r>
              <a:rPr sz="2800" spc="7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distintas </a:t>
            </a:r>
            <a:r>
              <a:rPr sz="2800" spc="85" dirty="0">
                <a:latin typeface="Tahoma"/>
                <a:cs typeface="Tahoma"/>
              </a:rPr>
              <a:t>de </a:t>
            </a:r>
            <a:r>
              <a:rPr sz="2800" spc="45" dirty="0">
                <a:latin typeface="Tahoma"/>
                <a:cs typeface="Tahoma"/>
              </a:rPr>
              <a:t>60 </a:t>
            </a:r>
            <a:r>
              <a:rPr sz="2800" spc="30" dirty="0">
                <a:latin typeface="Tahoma"/>
                <a:cs typeface="Tahoma"/>
              </a:rPr>
              <a:t>Hz. </a:t>
            </a:r>
            <a:r>
              <a:rPr sz="2800" spc="70" dirty="0">
                <a:latin typeface="Tahoma"/>
                <a:cs typeface="Tahoma"/>
              </a:rPr>
              <a:t>Los </a:t>
            </a:r>
            <a:r>
              <a:rPr sz="2800" spc="65" dirty="0">
                <a:latin typeface="Tahoma"/>
                <a:cs typeface="Tahoma"/>
              </a:rPr>
              <a:t>capacitores </a:t>
            </a:r>
            <a:r>
              <a:rPr sz="2800" spc="7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combinados </a:t>
            </a:r>
            <a:r>
              <a:rPr sz="2800" spc="80" dirty="0">
                <a:latin typeface="Tahoma"/>
                <a:cs typeface="Tahoma"/>
              </a:rPr>
              <a:t>con </a:t>
            </a:r>
            <a:r>
              <a:rPr sz="2800" spc="70" dirty="0">
                <a:latin typeface="Tahoma"/>
                <a:cs typeface="Tahoma"/>
              </a:rPr>
              <a:t>reactores </a:t>
            </a:r>
            <a:r>
              <a:rPr sz="2800" spc="95" dirty="0">
                <a:latin typeface="Tahoma"/>
                <a:cs typeface="Tahoma"/>
              </a:rPr>
              <a:t>forman </a:t>
            </a:r>
            <a:r>
              <a:rPr sz="2800" spc="65" dirty="0">
                <a:latin typeface="Tahoma"/>
                <a:cs typeface="Tahoma"/>
              </a:rPr>
              <a:t>filtros </a:t>
            </a:r>
            <a:r>
              <a:rPr sz="2800" spc="7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para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eliminar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los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armónicos.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13" name="object 4"/>
          <p:cNvSpPr txBox="1">
            <a:spLocks noGrp="1"/>
          </p:cNvSpPr>
          <p:nvPr>
            <p:ph type="title"/>
          </p:nvPr>
        </p:nvSpPr>
        <p:spPr>
          <a:xfrm>
            <a:off x="1752600" y="299878"/>
            <a:ext cx="89154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05" dirty="0">
                <a:solidFill>
                  <a:srgbClr val="0070C0"/>
                </a:solidFill>
              </a:rPr>
              <a:t>Transmisión</a:t>
            </a:r>
            <a:r>
              <a:rPr sz="3200" b="1" spc="-150" dirty="0">
                <a:solidFill>
                  <a:srgbClr val="0070C0"/>
                </a:solidFill>
              </a:rPr>
              <a:t> </a:t>
            </a:r>
            <a:r>
              <a:rPr sz="3200" b="1" spc="125" dirty="0">
                <a:solidFill>
                  <a:srgbClr val="0070C0"/>
                </a:solidFill>
              </a:rPr>
              <a:t>de</a:t>
            </a:r>
            <a:r>
              <a:rPr sz="3200" b="1" spc="-145" dirty="0">
                <a:solidFill>
                  <a:srgbClr val="0070C0"/>
                </a:solidFill>
              </a:rPr>
              <a:t> </a:t>
            </a:r>
            <a:r>
              <a:rPr sz="3200" b="1" spc="105" dirty="0" err="1" smtClean="0">
                <a:solidFill>
                  <a:srgbClr val="0070C0"/>
                </a:solidFill>
              </a:rPr>
              <a:t>potencia</a:t>
            </a:r>
            <a:r>
              <a:rPr lang="es-ES" sz="3200" b="1" spc="105" dirty="0" smtClean="0">
                <a:solidFill>
                  <a:srgbClr val="0070C0"/>
                </a:solidFill>
              </a:rPr>
              <a:t/>
            </a:r>
            <a:br>
              <a:rPr lang="es-ES" sz="3200" b="1" spc="105" dirty="0" smtClean="0">
                <a:solidFill>
                  <a:srgbClr val="0070C0"/>
                </a:solidFill>
              </a:rPr>
            </a:br>
            <a:r>
              <a:rPr lang="es-ES" sz="3200" b="1" spc="95" dirty="0">
                <a:solidFill>
                  <a:srgbClr val="0070C0"/>
                </a:solidFill>
              </a:rPr>
              <a:t>Corriente</a:t>
            </a:r>
            <a:r>
              <a:rPr lang="es-ES" sz="3200" b="1" spc="-120" dirty="0">
                <a:solidFill>
                  <a:srgbClr val="0070C0"/>
                </a:solidFill>
              </a:rPr>
              <a:t> </a:t>
            </a:r>
            <a:r>
              <a:rPr lang="es-ES" sz="3200" b="1" spc="100" dirty="0">
                <a:solidFill>
                  <a:srgbClr val="0070C0"/>
                </a:solidFill>
              </a:rPr>
              <a:t>continua</a:t>
            </a:r>
            <a:r>
              <a:rPr lang="es-ES" sz="3200" b="1" spc="-120" dirty="0">
                <a:solidFill>
                  <a:srgbClr val="0070C0"/>
                </a:solidFill>
              </a:rPr>
              <a:t> </a:t>
            </a:r>
            <a:r>
              <a:rPr lang="es-ES" sz="3200" b="1" spc="110" dirty="0">
                <a:solidFill>
                  <a:srgbClr val="0070C0"/>
                </a:solidFill>
              </a:rPr>
              <a:t>de</a:t>
            </a:r>
            <a:r>
              <a:rPr lang="es-ES" sz="3200" b="1" spc="-120" dirty="0">
                <a:solidFill>
                  <a:srgbClr val="0070C0"/>
                </a:solidFill>
              </a:rPr>
              <a:t> </a:t>
            </a:r>
            <a:r>
              <a:rPr lang="es-ES" sz="3200" b="1" spc="85" dirty="0">
                <a:solidFill>
                  <a:srgbClr val="0070C0"/>
                </a:solidFill>
              </a:rPr>
              <a:t>alto</a:t>
            </a:r>
            <a:r>
              <a:rPr lang="es-ES" sz="3200" b="1" spc="-114" dirty="0">
                <a:solidFill>
                  <a:srgbClr val="0070C0"/>
                </a:solidFill>
              </a:rPr>
              <a:t> </a:t>
            </a:r>
            <a:r>
              <a:rPr lang="es-ES" sz="3200" b="1" spc="55" dirty="0">
                <a:solidFill>
                  <a:srgbClr val="0070C0"/>
                </a:solidFill>
              </a:rPr>
              <a:t>voltaje</a:t>
            </a:r>
            <a:r>
              <a:rPr lang="es-ES" sz="3200" b="1" spc="-120" dirty="0">
                <a:solidFill>
                  <a:srgbClr val="0070C0"/>
                </a:solidFill>
              </a:rPr>
              <a:t> </a:t>
            </a:r>
            <a:r>
              <a:rPr lang="es-ES" sz="3200" b="1" spc="-10" dirty="0">
                <a:solidFill>
                  <a:srgbClr val="0070C0"/>
                </a:solidFill>
              </a:rPr>
              <a:t>(HVDC</a:t>
            </a:r>
            <a:r>
              <a:rPr lang="es-ES" sz="3200" b="1" spc="-10" dirty="0" smtClean="0">
                <a:solidFill>
                  <a:srgbClr val="0070C0"/>
                </a:solidFill>
              </a:rPr>
              <a:t>)</a:t>
            </a:r>
            <a:endParaRPr b="1" spc="105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91587" y="457200"/>
            <a:ext cx="767651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10" dirty="0">
                <a:solidFill>
                  <a:srgbClr val="0070C0"/>
                </a:solidFill>
              </a:rPr>
              <a:t>Ventajas/desventajas</a:t>
            </a:r>
            <a:r>
              <a:rPr sz="3200" b="1" spc="-215" dirty="0">
                <a:solidFill>
                  <a:srgbClr val="0070C0"/>
                </a:solidFill>
              </a:rPr>
              <a:t> </a:t>
            </a:r>
            <a:r>
              <a:rPr sz="3200" b="1" spc="204" dirty="0">
                <a:solidFill>
                  <a:srgbClr val="0070C0"/>
                </a:solidFill>
              </a:rPr>
              <a:t>de</a:t>
            </a:r>
            <a:r>
              <a:rPr sz="3200" b="1" spc="-210" dirty="0">
                <a:solidFill>
                  <a:srgbClr val="0070C0"/>
                </a:solidFill>
              </a:rPr>
              <a:t> </a:t>
            </a:r>
            <a:r>
              <a:rPr sz="3200" b="1" spc="155" dirty="0">
                <a:solidFill>
                  <a:srgbClr val="0070C0"/>
                </a:solidFill>
              </a:rPr>
              <a:t>HVDC</a:t>
            </a:r>
            <a:endParaRPr sz="32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7744" y="1066800"/>
            <a:ext cx="10744200" cy="52860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7505" algn="just">
              <a:spcBef>
                <a:spcPts val="100"/>
              </a:spcBef>
            </a:pP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mediante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algunas </a:t>
            </a:r>
            <a:r>
              <a:rPr sz="2800" spc="-48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ventajas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CA,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incluyen: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6285" marR="104775" indent="-287020" algn="just">
              <a:spcBef>
                <a:spcPts val="700"/>
              </a:spcBef>
              <a:buSzPct val="137500"/>
              <a:buChar char="–"/>
              <a:tabLst>
                <a:tab pos="756285" algn="l"/>
                <a:tab pos="756920" algn="l"/>
              </a:tabLst>
            </a:pP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eliminan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asociadas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serie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-48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cargan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debido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capacitancia.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tanto,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posible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utilizar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 aéreas 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cables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subterráneos para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 de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HVDC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largas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distancias.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0"/>
              </a:spcBef>
              <a:buFont typeface="Tahoma"/>
              <a:buChar char="–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6285" marR="251460" indent="-287020" algn="just">
              <a:buSzPct val="162962"/>
              <a:buChar char="–"/>
              <a:tabLst>
                <a:tab pos="756285" algn="l"/>
                <a:tab pos="756920" algn="l"/>
              </a:tabLst>
            </a:pP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HVDC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requieren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solo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conductores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alimentación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lugar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tres </a:t>
            </a:r>
            <a:r>
              <a:rPr sz="2800" spc="-40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necesarios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91587" y="457200"/>
            <a:ext cx="767651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10" dirty="0">
                <a:solidFill>
                  <a:srgbClr val="0070C0"/>
                </a:solidFill>
              </a:rPr>
              <a:t>Ventajas/desventajas</a:t>
            </a:r>
            <a:r>
              <a:rPr sz="3200" b="1" spc="-215" dirty="0">
                <a:solidFill>
                  <a:srgbClr val="0070C0"/>
                </a:solidFill>
              </a:rPr>
              <a:t> </a:t>
            </a:r>
            <a:r>
              <a:rPr sz="3200" b="1" spc="204" dirty="0">
                <a:solidFill>
                  <a:srgbClr val="0070C0"/>
                </a:solidFill>
              </a:rPr>
              <a:t>de</a:t>
            </a:r>
            <a:r>
              <a:rPr sz="3200" b="1" spc="-210" dirty="0">
                <a:solidFill>
                  <a:srgbClr val="0070C0"/>
                </a:solidFill>
              </a:rPr>
              <a:t> </a:t>
            </a:r>
            <a:r>
              <a:rPr sz="3200" b="1" spc="155" dirty="0">
                <a:solidFill>
                  <a:srgbClr val="0070C0"/>
                </a:solidFill>
              </a:rPr>
              <a:t>HVDC</a:t>
            </a:r>
            <a:endParaRPr sz="32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7744" y="1066800"/>
            <a:ext cx="10744200" cy="30418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spcBef>
                <a:spcPts val="25"/>
              </a:spcBef>
              <a:buFont typeface="Tahoma"/>
              <a:buChar char="–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6285" marR="871855" indent="-287020" algn="just">
              <a:spcBef>
                <a:spcPts val="5"/>
              </a:spcBef>
              <a:buSzPct val="137500"/>
              <a:buChar char="–"/>
              <a:tabLst>
                <a:tab pos="756285" algn="l"/>
                <a:tab pos="756920" algn="l"/>
              </a:tabLst>
            </a:pP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HVDC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pueden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unir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tienen </a:t>
            </a:r>
            <a:r>
              <a:rPr sz="2800" spc="-48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diferentes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5"/>
              </a:spcBef>
              <a:buFont typeface="Tahoma"/>
              <a:buChar char="–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6285" marR="5080" indent="-287020" algn="just">
              <a:buSzPct val="146666"/>
              <a:buChar char="–"/>
              <a:tabLst>
                <a:tab pos="756285" algn="l"/>
                <a:tab pos="756920" algn="l"/>
              </a:tabLst>
            </a:pP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ejemplo: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HVDC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pueden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vincular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 </a:t>
            </a:r>
            <a:r>
              <a:rPr sz="2800" spc="-4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frecuencia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Hz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60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Hz.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61503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19644" y="1219200"/>
            <a:ext cx="10820400" cy="397095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55600" indent="-343535" algn="just">
              <a:spcBef>
                <a:spcPts val="125"/>
              </a:spcBef>
              <a:buSzPct val="164705"/>
              <a:buChar char="•"/>
              <a:tabLst>
                <a:tab pos="355600" algn="l"/>
                <a:tab pos="356235" algn="l"/>
              </a:tabLst>
            </a:pPr>
            <a:r>
              <a:rPr lang="es-ES"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8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pueden</a:t>
            </a:r>
            <a:r>
              <a:rPr lang="es-ES" sz="2800" spc="-8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hacer</a:t>
            </a:r>
            <a:r>
              <a:rPr lang="es-ES"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8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4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justes</a:t>
            </a:r>
            <a:r>
              <a:rPr sz="2800" spc="-8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rápidos,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llamados</a:t>
            </a:r>
            <a:r>
              <a:rPr lang="es-ES" sz="2800" spc="-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modulaciones</a:t>
            </a:r>
            <a:r>
              <a:rPr sz="2800" b="1" i="1" spc="-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b="1" i="1" spc="-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lang="es-ES" sz="2800" spc="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sz="2800" spc="-8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7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7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CC.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oscilaciones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sistema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alimentación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CA,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HVDC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modular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amortiguar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oscilación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ayudar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mantener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 </a:t>
            </a:r>
            <a:r>
              <a:rPr sz="2800" spc="-5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</a:t>
            </a:r>
            <a:r>
              <a:rPr sz="2800" spc="2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2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indent="-343535" algn="just">
              <a:spcBef>
                <a:spcPts val="125"/>
              </a:spcBef>
              <a:buSzPct val="164705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spcBef>
                <a:spcPts val="459"/>
              </a:spcBef>
              <a:buSzPct val="121739"/>
              <a:buChar char="•"/>
              <a:tabLst>
                <a:tab pos="355600" algn="l"/>
                <a:tab pos="356235" algn="l"/>
              </a:tabLst>
            </a:pP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principal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desventaja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 </a:t>
            </a:r>
            <a:r>
              <a:rPr sz="2800" spc="-7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HVDC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alto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costo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equipo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terminal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extremo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alto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costo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mantenimiento </a:t>
            </a:r>
            <a:r>
              <a:rPr sz="2800" spc="-7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asociado.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object 3"/>
          <p:cNvSpPr txBox="1">
            <a:spLocks noGrp="1"/>
          </p:cNvSpPr>
          <p:nvPr>
            <p:ph type="title"/>
          </p:nvPr>
        </p:nvSpPr>
        <p:spPr>
          <a:xfrm>
            <a:off x="2291587" y="457200"/>
            <a:ext cx="767651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10" dirty="0">
                <a:solidFill>
                  <a:srgbClr val="0070C0"/>
                </a:solidFill>
              </a:rPr>
              <a:t>Ventajas/desventajas</a:t>
            </a:r>
            <a:r>
              <a:rPr sz="3200" b="1" spc="-215" dirty="0">
                <a:solidFill>
                  <a:srgbClr val="0070C0"/>
                </a:solidFill>
              </a:rPr>
              <a:t> </a:t>
            </a:r>
            <a:r>
              <a:rPr sz="3200" b="1" spc="204" dirty="0">
                <a:solidFill>
                  <a:srgbClr val="0070C0"/>
                </a:solidFill>
              </a:rPr>
              <a:t>de</a:t>
            </a:r>
            <a:r>
              <a:rPr sz="3200" b="1" spc="-210" dirty="0">
                <a:solidFill>
                  <a:srgbClr val="0070C0"/>
                </a:solidFill>
              </a:rPr>
              <a:t> </a:t>
            </a:r>
            <a:r>
              <a:rPr sz="3200" b="1" spc="155" dirty="0">
                <a:solidFill>
                  <a:srgbClr val="0070C0"/>
                </a:solidFill>
              </a:rPr>
              <a:t>HVDC</a:t>
            </a:r>
            <a:endParaRPr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19644" y="1219200"/>
            <a:ext cx="10820400" cy="32470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97180" algn="just">
              <a:spcBef>
                <a:spcPts val="100"/>
              </a:spcBef>
            </a:pP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HVDC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generalmente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vuelven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económicas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48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spc="-1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s-ES" sz="2800" spc="-1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297180" algn="just">
              <a:spcBef>
                <a:spcPts val="10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6285" indent="-287020" algn="just">
              <a:spcBef>
                <a:spcPts val="520"/>
              </a:spcBef>
              <a:buSzPct val="150000"/>
              <a:buChar char="–"/>
              <a:tabLst>
                <a:tab pos="756920" algn="l"/>
              </a:tabLst>
            </a:pP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longitud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porciones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aéreas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supera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400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millas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6285" marR="453390" indent="-287020" algn="just">
              <a:spcBef>
                <a:spcPts val="1130"/>
              </a:spcBef>
              <a:buSzPct val="160000"/>
              <a:buChar char="–"/>
              <a:tabLst>
                <a:tab pos="756920" algn="l"/>
              </a:tabLst>
            </a:pP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longitud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porciones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cable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subterráneo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supera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 </a:t>
            </a:r>
            <a:r>
              <a:rPr sz="2800" spc="-4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millas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object 3"/>
          <p:cNvSpPr txBox="1">
            <a:spLocks noGrp="1"/>
          </p:cNvSpPr>
          <p:nvPr>
            <p:ph type="title"/>
          </p:nvPr>
        </p:nvSpPr>
        <p:spPr>
          <a:xfrm>
            <a:off x="2291587" y="457200"/>
            <a:ext cx="767651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10" dirty="0">
                <a:solidFill>
                  <a:srgbClr val="0070C0"/>
                </a:solidFill>
              </a:rPr>
              <a:t>Ventajas/desventajas</a:t>
            </a:r>
            <a:r>
              <a:rPr sz="3200" b="1" spc="-215" dirty="0">
                <a:solidFill>
                  <a:srgbClr val="0070C0"/>
                </a:solidFill>
              </a:rPr>
              <a:t> </a:t>
            </a:r>
            <a:r>
              <a:rPr sz="3200" b="1" spc="204" dirty="0">
                <a:solidFill>
                  <a:srgbClr val="0070C0"/>
                </a:solidFill>
              </a:rPr>
              <a:t>de</a:t>
            </a:r>
            <a:r>
              <a:rPr sz="3200" b="1" spc="-210" dirty="0">
                <a:solidFill>
                  <a:srgbClr val="0070C0"/>
                </a:solidFill>
              </a:rPr>
              <a:t> </a:t>
            </a:r>
            <a:r>
              <a:rPr sz="3200" b="1" spc="155" dirty="0">
                <a:solidFill>
                  <a:srgbClr val="0070C0"/>
                </a:solidFill>
              </a:rPr>
              <a:t>HVDC</a:t>
            </a:r>
            <a:endParaRPr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19644" y="1219200"/>
            <a:ext cx="10820400" cy="3029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8163" marR="5080" indent="-538163" algn="just">
              <a:buSzPct val="141176"/>
              <a:buChar char="–"/>
            </a:pPr>
            <a:r>
              <a:rPr sz="2800" spc="4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Existe</a:t>
            </a:r>
            <a:r>
              <a:rPr sz="2800" spc="-8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circunstancia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especial,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empate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sistemas </a:t>
            </a:r>
            <a:r>
              <a:rPr sz="2800" spc="-5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diferentes.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empresas de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servicios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públicos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utilizan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instalaciones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consecutivas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función.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instalación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CC,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rectificador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inversor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instalan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misma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ubicación.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Actualmente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existen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ocho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instalaciones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consecutivas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 </a:t>
            </a:r>
            <a:r>
              <a:rPr sz="2800" spc="-5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WECC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otras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regiones.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object 3"/>
          <p:cNvSpPr txBox="1">
            <a:spLocks noGrp="1"/>
          </p:cNvSpPr>
          <p:nvPr>
            <p:ph type="title"/>
          </p:nvPr>
        </p:nvSpPr>
        <p:spPr>
          <a:xfrm>
            <a:off x="2291587" y="457200"/>
            <a:ext cx="767651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10" dirty="0">
                <a:solidFill>
                  <a:srgbClr val="0070C0"/>
                </a:solidFill>
              </a:rPr>
              <a:t>Ventajas/desventajas</a:t>
            </a:r>
            <a:r>
              <a:rPr sz="3200" b="1" spc="-215" dirty="0">
                <a:solidFill>
                  <a:srgbClr val="0070C0"/>
                </a:solidFill>
              </a:rPr>
              <a:t> </a:t>
            </a:r>
            <a:r>
              <a:rPr sz="3200" b="1" spc="204" dirty="0">
                <a:solidFill>
                  <a:srgbClr val="0070C0"/>
                </a:solidFill>
              </a:rPr>
              <a:t>de</a:t>
            </a:r>
            <a:r>
              <a:rPr sz="3200" b="1" spc="-210" dirty="0">
                <a:solidFill>
                  <a:srgbClr val="0070C0"/>
                </a:solidFill>
              </a:rPr>
              <a:t> </a:t>
            </a:r>
            <a:r>
              <a:rPr sz="3200" b="1" spc="155" dirty="0">
                <a:solidFill>
                  <a:srgbClr val="0070C0"/>
                </a:solidFill>
              </a:rPr>
              <a:t>HVDC</a:t>
            </a:r>
            <a:endParaRPr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20703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02760" y="678307"/>
            <a:ext cx="441198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700" spc="65" dirty="0">
                <a:solidFill>
                  <a:srgbClr val="FFFFFF"/>
                </a:solidFill>
                <a:latin typeface="Tahoma"/>
                <a:cs typeface="Tahoma"/>
              </a:rPr>
              <a:t>Iniciativa</a:t>
            </a:r>
            <a:r>
              <a:rPr sz="2700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130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27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135" dirty="0">
                <a:solidFill>
                  <a:srgbClr val="FFFFFF"/>
                </a:solidFill>
                <a:latin typeface="Tahoma"/>
                <a:cs typeface="Tahoma"/>
              </a:rPr>
              <a:t>red</a:t>
            </a:r>
            <a:r>
              <a:rPr sz="2700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105" dirty="0">
                <a:solidFill>
                  <a:srgbClr val="FFFFFF"/>
                </a:solidFill>
                <a:latin typeface="Tahoma"/>
                <a:cs typeface="Tahoma"/>
              </a:rPr>
              <a:t>inteligente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07717" y="1534735"/>
            <a:ext cx="5492115" cy="142875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469265" marR="5080" indent="-457200">
              <a:lnSpc>
                <a:spcPct val="113900"/>
              </a:lnSpc>
              <a:spcBef>
                <a:spcPts val="315"/>
              </a:spcBef>
            </a:pPr>
            <a:r>
              <a:rPr sz="4400" spc="-185" dirty="0">
                <a:solidFill>
                  <a:srgbClr val="FF6600"/>
                </a:solidFill>
              </a:rPr>
              <a:t>- </a:t>
            </a:r>
            <a:r>
              <a:rPr sz="3400" spc="105" dirty="0">
                <a:solidFill>
                  <a:srgbClr val="000000"/>
                </a:solidFill>
              </a:rPr>
              <a:t>La </a:t>
            </a:r>
            <a:r>
              <a:rPr sz="3400" spc="110" dirty="0">
                <a:solidFill>
                  <a:srgbClr val="000000"/>
                </a:solidFill>
              </a:rPr>
              <a:t>Red </a:t>
            </a:r>
            <a:r>
              <a:rPr sz="3400" spc="165" dirty="0">
                <a:solidFill>
                  <a:srgbClr val="000000"/>
                </a:solidFill>
              </a:rPr>
              <a:t>de </a:t>
            </a:r>
            <a:r>
              <a:rPr sz="3400" spc="105" dirty="0">
                <a:solidFill>
                  <a:srgbClr val="000000"/>
                </a:solidFill>
              </a:rPr>
              <a:t>Transmisión: </a:t>
            </a:r>
            <a:r>
              <a:rPr sz="3400" spc="110" dirty="0">
                <a:solidFill>
                  <a:srgbClr val="000000"/>
                </a:solidFill>
              </a:rPr>
              <a:t> </a:t>
            </a:r>
            <a:r>
              <a:rPr sz="3400" spc="130" dirty="0">
                <a:solidFill>
                  <a:srgbClr val="000000"/>
                </a:solidFill>
              </a:rPr>
              <a:t>Bastante</a:t>
            </a:r>
            <a:r>
              <a:rPr sz="3400" spc="-195" dirty="0">
                <a:solidFill>
                  <a:srgbClr val="000000"/>
                </a:solidFill>
              </a:rPr>
              <a:t> </a:t>
            </a:r>
            <a:r>
              <a:rPr sz="3400" spc="114" dirty="0">
                <a:solidFill>
                  <a:srgbClr val="000000"/>
                </a:solidFill>
              </a:rPr>
              <a:t>"inteligente"</a:t>
            </a:r>
            <a:r>
              <a:rPr sz="3400" spc="-190" dirty="0">
                <a:solidFill>
                  <a:srgbClr val="000000"/>
                </a:solidFill>
              </a:rPr>
              <a:t> </a:t>
            </a:r>
            <a:r>
              <a:rPr sz="3400" spc="80" dirty="0">
                <a:solidFill>
                  <a:srgbClr val="000000"/>
                </a:solidFill>
              </a:rPr>
              <a:t>ya</a:t>
            </a:r>
            <a:endParaRPr sz="3400"/>
          </a:p>
        </p:txBody>
      </p:sp>
      <p:sp>
        <p:nvSpPr>
          <p:cNvPr id="4" name="object 4"/>
          <p:cNvSpPr txBox="1"/>
          <p:nvPr/>
        </p:nvSpPr>
        <p:spPr>
          <a:xfrm>
            <a:off x="2407716" y="3321608"/>
            <a:ext cx="4894580" cy="1209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4830"/>
              </a:lnSpc>
            </a:pPr>
            <a:r>
              <a:rPr sz="4400" spc="-185" dirty="0">
                <a:solidFill>
                  <a:srgbClr val="FF6600"/>
                </a:solidFill>
                <a:latin typeface="Tahoma"/>
                <a:cs typeface="Tahoma"/>
              </a:rPr>
              <a:t>-</a:t>
            </a:r>
            <a:r>
              <a:rPr sz="4400" spc="-12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3400" spc="105" dirty="0">
                <a:latin typeface="Tahoma"/>
                <a:cs typeface="Tahoma"/>
              </a:rPr>
              <a:t>La</a:t>
            </a:r>
            <a:r>
              <a:rPr sz="3400" spc="-195" dirty="0">
                <a:latin typeface="Tahoma"/>
                <a:cs typeface="Tahoma"/>
              </a:rPr>
              <a:t> </a:t>
            </a:r>
            <a:r>
              <a:rPr sz="3400" spc="170" dirty="0">
                <a:latin typeface="Tahoma"/>
                <a:cs typeface="Tahoma"/>
              </a:rPr>
              <a:t>red</a:t>
            </a:r>
            <a:r>
              <a:rPr sz="3400" spc="-195" dirty="0">
                <a:latin typeface="Tahoma"/>
                <a:cs typeface="Tahoma"/>
              </a:rPr>
              <a:t> </a:t>
            </a:r>
            <a:r>
              <a:rPr sz="3400" spc="165" dirty="0">
                <a:latin typeface="Tahoma"/>
                <a:cs typeface="Tahoma"/>
              </a:rPr>
              <a:t>de</a:t>
            </a:r>
            <a:r>
              <a:rPr sz="3400" spc="-200" dirty="0">
                <a:latin typeface="Tahoma"/>
                <a:cs typeface="Tahoma"/>
              </a:rPr>
              <a:t> </a:t>
            </a:r>
            <a:r>
              <a:rPr sz="3400" spc="114" dirty="0">
                <a:latin typeface="Tahoma"/>
                <a:cs typeface="Tahoma"/>
              </a:rPr>
              <a:t>distribución:</a:t>
            </a:r>
            <a:endParaRPr sz="3400">
              <a:latin typeface="Tahoma"/>
              <a:cs typeface="Tahoma"/>
            </a:endParaRPr>
          </a:p>
          <a:p>
            <a:pPr marL="870585">
              <a:spcBef>
                <a:spcPts val="275"/>
              </a:spcBef>
            </a:pPr>
            <a:r>
              <a:rPr sz="3600" spc="-150" dirty="0">
                <a:solidFill>
                  <a:srgbClr val="FF6600"/>
                </a:solidFill>
                <a:latin typeface="Tahoma"/>
                <a:cs typeface="Tahoma"/>
              </a:rPr>
              <a:t>-</a:t>
            </a:r>
            <a:r>
              <a:rPr sz="3600" spc="-1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3400" spc="260" dirty="0">
                <a:latin typeface="Tahoma"/>
                <a:cs typeface="Tahoma"/>
              </a:rPr>
              <a:t>No</a:t>
            </a:r>
            <a:r>
              <a:rPr sz="3400" spc="-200" dirty="0">
                <a:latin typeface="Tahoma"/>
                <a:cs typeface="Tahoma"/>
              </a:rPr>
              <a:t> </a:t>
            </a:r>
            <a:r>
              <a:rPr sz="3400" spc="140" dirty="0">
                <a:latin typeface="Tahoma"/>
                <a:cs typeface="Tahoma"/>
              </a:rPr>
              <a:t>tanto</a:t>
            </a:r>
            <a:endParaRPr sz="3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1405" y="1670217"/>
            <a:ext cx="7277039" cy="5012771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524000" y="274700"/>
            <a:ext cx="9144000" cy="1143000"/>
          </a:xfrm>
          <a:custGeom>
            <a:avLst/>
            <a:gdLst/>
            <a:ahLst/>
            <a:cxnLst/>
            <a:rect l="l" t="t" r="r" b="b"/>
            <a:pathLst>
              <a:path w="9144000" h="1143000">
                <a:moveTo>
                  <a:pt x="9144000" y="0"/>
                </a:moveTo>
                <a:lnTo>
                  <a:pt x="0" y="0"/>
                </a:lnTo>
                <a:lnTo>
                  <a:pt x="0" y="1143000"/>
                </a:lnTo>
                <a:lnTo>
                  <a:pt x="9144000" y="1143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9D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02760" y="678307"/>
            <a:ext cx="441198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700" spc="65" dirty="0"/>
              <a:t>Iniciativa</a:t>
            </a:r>
            <a:r>
              <a:rPr sz="2700" spc="-165" dirty="0"/>
              <a:t> </a:t>
            </a:r>
            <a:r>
              <a:rPr sz="2700" spc="130" dirty="0"/>
              <a:t>de</a:t>
            </a:r>
            <a:r>
              <a:rPr sz="2700" spc="-160" dirty="0"/>
              <a:t> </a:t>
            </a:r>
            <a:r>
              <a:rPr sz="2700" spc="135" dirty="0"/>
              <a:t>red</a:t>
            </a:r>
            <a:r>
              <a:rPr sz="2700" spc="-165" dirty="0"/>
              <a:t> </a:t>
            </a:r>
            <a:r>
              <a:rPr sz="2700" spc="105" dirty="0"/>
              <a:t>inteligente</a:t>
            </a:r>
            <a:endParaRPr sz="270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81399" y="4262772"/>
            <a:ext cx="1855724" cy="18542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43600" y="4267200"/>
            <a:ext cx="2816225" cy="187154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802760" y="678307"/>
            <a:ext cx="441198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700" spc="65" dirty="0">
                <a:solidFill>
                  <a:srgbClr val="FFFFFF"/>
                </a:solidFill>
                <a:latin typeface="Tahoma"/>
                <a:cs typeface="Tahoma"/>
              </a:rPr>
              <a:t>Iniciativa</a:t>
            </a:r>
            <a:r>
              <a:rPr sz="2700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130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27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135" dirty="0">
                <a:solidFill>
                  <a:srgbClr val="FFFFFF"/>
                </a:solidFill>
                <a:latin typeface="Tahoma"/>
                <a:cs typeface="Tahoma"/>
              </a:rPr>
              <a:t>red</a:t>
            </a:r>
            <a:r>
              <a:rPr sz="2700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105" dirty="0">
                <a:solidFill>
                  <a:srgbClr val="FFFFFF"/>
                </a:solidFill>
                <a:latin typeface="Tahoma"/>
                <a:cs typeface="Tahoma"/>
              </a:rPr>
              <a:t>inteligente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03780" y="831287"/>
            <a:ext cx="596582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600" u="sng" spc="8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Vincula</a:t>
            </a:r>
            <a:r>
              <a:rPr sz="2600" u="sng" spc="-14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2600" u="sng" spc="9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a</a:t>
            </a:r>
            <a:r>
              <a:rPr sz="2600" u="sng" spc="-14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2600" u="sng" spc="10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los</a:t>
            </a:r>
            <a:r>
              <a:rPr sz="2600" u="sng" spc="-14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2600" u="sng" spc="13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consumidores</a:t>
            </a:r>
            <a:r>
              <a:rPr sz="2600" u="sng" spc="-14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2600" u="sng" spc="8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al</a:t>
            </a:r>
            <a:r>
              <a:rPr sz="2600" u="sng" spc="-14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2600" u="sng" spc="8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sistema.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760979" y="1493211"/>
            <a:ext cx="357251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0" spc="-170" dirty="0">
                <a:solidFill>
                  <a:srgbClr val="FF6600"/>
                </a:solidFill>
              </a:rPr>
              <a:t>-</a:t>
            </a:r>
            <a:r>
              <a:rPr sz="4000" spc="-285" dirty="0">
                <a:solidFill>
                  <a:srgbClr val="FF6600"/>
                </a:solidFill>
              </a:rPr>
              <a:t> </a:t>
            </a:r>
            <a:r>
              <a:rPr sz="3200" spc="30" dirty="0">
                <a:solidFill>
                  <a:srgbClr val="000000"/>
                </a:solidFill>
              </a:rPr>
              <a:t>¿Está</a:t>
            </a:r>
            <a:r>
              <a:rPr sz="3200" spc="-170" dirty="0">
                <a:solidFill>
                  <a:srgbClr val="000000"/>
                </a:solidFill>
              </a:rPr>
              <a:t> </a:t>
            </a:r>
            <a:r>
              <a:rPr sz="3200" spc="125" dirty="0">
                <a:solidFill>
                  <a:srgbClr val="000000"/>
                </a:solidFill>
              </a:rPr>
              <a:t>encendido?</a:t>
            </a:r>
            <a:endParaRPr sz="3200"/>
          </a:p>
        </p:txBody>
      </p:sp>
      <p:sp>
        <p:nvSpPr>
          <p:cNvPr id="7" name="object 7"/>
          <p:cNvSpPr txBox="1"/>
          <p:nvPr/>
        </p:nvSpPr>
        <p:spPr>
          <a:xfrm>
            <a:off x="2760980" y="2129990"/>
            <a:ext cx="6136005" cy="209042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705485" marR="18415" indent="-292735">
              <a:lnSpc>
                <a:spcPts val="3670"/>
              </a:lnSpc>
              <a:spcBef>
                <a:spcPts val="360"/>
              </a:spcBef>
            </a:pPr>
            <a:r>
              <a:rPr sz="3600" spc="-150" dirty="0">
                <a:solidFill>
                  <a:srgbClr val="FF6600"/>
                </a:solidFill>
                <a:latin typeface="Tahoma"/>
                <a:cs typeface="Tahoma"/>
              </a:rPr>
              <a:t>-</a:t>
            </a:r>
            <a:r>
              <a:rPr sz="360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3200" spc="114" dirty="0">
                <a:latin typeface="Tahoma"/>
                <a:cs typeface="Tahoma"/>
              </a:rPr>
              <a:t>¿Podría</a:t>
            </a:r>
            <a:r>
              <a:rPr sz="3200" spc="-180" dirty="0">
                <a:latin typeface="Tahoma"/>
                <a:cs typeface="Tahoma"/>
              </a:rPr>
              <a:t> </a:t>
            </a:r>
            <a:r>
              <a:rPr sz="3200" spc="155" dirty="0">
                <a:latin typeface="Tahoma"/>
                <a:cs typeface="Tahoma"/>
              </a:rPr>
              <a:t>haber</a:t>
            </a:r>
            <a:r>
              <a:rPr sz="3200" spc="-180" dirty="0">
                <a:latin typeface="Tahoma"/>
                <a:cs typeface="Tahoma"/>
              </a:rPr>
              <a:t> </a:t>
            </a:r>
            <a:r>
              <a:rPr sz="3200" spc="190" dirty="0">
                <a:latin typeface="Tahoma"/>
                <a:cs typeface="Tahoma"/>
              </a:rPr>
              <a:t>un</a:t>
            </a:r>
            <a:r>
              <a:rPr sz="3200" spc="-175" dirty="0">
                <a:latin typeface="Tahoma"/>
                <a:cs typeface="Tahoma"/>
              </a:rPr>
              <a:t> </a:t>
            </a:r>
            <a:r>
              <a:rPr sz="3200" spc="170" dirty="0">
                <a:latin typeface="Tahoma"/>
                <a:cs typeface="Tahoma"/>
              </a:rPr>
              <a:t>apagón</a:t>
            </a:r>
            <a:r>
              <a:rPr sz="3200" spc="-180" dirty="0">
                <a:latin typeface="Tahoma"/>
                <a:cs typeface="Tahoma"/>
              </a:rPr>
              <a:t> </a:t>
            </a:r>
            <a:r>
              <a:rPr sz="3200" spc="155" dirty="0">
                <a:latin typeface="Tahoma"/>
                <a:cs typeface="Tahoma"/>
              </a:rPr>
              <a:t>en </a:t>
            </a:r>
            <a:r>
              <a:rPr sz="3200" spc="-985" dirty="0">
                <a:latin typeface="Tahoma"/>
                <a:cs typeface="Tahoma"/>
              </a:rPr>
              <a:t> </a:t>
            </a:r>
            <a:r>
              <a:rPr sz="3200" spc="195" dirty="0">
                <a:latin typeface="Tahoma"/>
                <a:cs typeface="Tahoma"/>
              </a:rPr>
              <a:t>mi</a:t>
            </a:r>
            <a:r>
              <a:rPr sz="3200" spc="-175" dirty="0">
                <a:latin typeface="Tahoma"/>
                <a:cs typeface="Tahoma"/>
              </a:rPr>
              <a:t> </a:t>
            </a:r>
            <a:r>
              <a:rPr sz="3200" spc="100" dirty="0">
                <a:latin typeface="Tahoma"/>
                <a:cs typeface="Tahoma"/>
              </a:rPr>
              <a:t>vecindario?</a:t>
            </a:r>
            <a:endParaRPr sz="3200">
              <a:latin typeface="Tahoma"/>
              <a:cs typeface="Tahoma"/>
            </a:endParaRPr>
          </a:p>
          <a:p>
            <a:pPr marL="12700">
              <a:lnSpc>
                <a:spcPts val="4425"/>
              </a:lnSpc>
            </a:pPr>
            <a:r>
              <a:rPr sz="4000" spc="-170" dirty="0">
                <a:solidFill>
                  <a:srgbClr val="FF6600"/>
                </a:solidFill>
                <a:latin typeface="Tahoma"/>
                <a:cs typeface="Tahoma"/>
              </a:rPr>
              <a:t>-</a:t>
            </a:r>
            <a:r>
              <a:rPr sz="4000" spc="-28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3100" spc="175" dirty="0">
                <a:latin typeface="Tahoma"/>
                <a:cs typeface="Tahoma"/>
              </a:rPr>
              <a:t>Consumo</a:t>
            </a:r>
            <a:r>
              <a:rPr sz="3100" spc="-165" dirty="0">
                <a:latin typeface="Tahoma"/>
                <a:cs typeface="Tahoma"/>
              </a:rPr>
              <a:t> </a:t>
            </a:r>
            <a:r>
              <a:rPr sz="3100" spc="150" dirty="0">
                <a:latin typeface="Tahoma"/>
                <a:cs typeface="Tahoma"/>
              </a:rPr>
              <a:t>en</a:t>
            </a:r>
            <a:r>
              <a:rPr sz="3100" spc="-165" dirty="0">
                <a:latin typeface="Tahoma"/>
                <a:cs typeface="Tahoma"/>
              </a:rPr>
              <a:t> </a:t>
            </a:r>
            <a:r>
              <a:rPr sz="3100" spc="160" dirty="0">
                <a:latin typeface="Tahoma"/>
                <a:cs typeface="Tahoma"/>
              </a:rPr>
              <a:t>tiempo</a:t>
            </a:r>
            <a:r>
              <a:rPr sz="3100" spc="-165" dirty="0">
                <a:latin typeface="Tahoma"/>
                <a:cs typeface="Tahoma"/>
              </a:rPr>
              <a:t> </a:t>
            </a:r>
            <a:r>
              <a:rPr sz="3100" spc="120" dirty="0">
                <a:latin typeface="Tahoma"/>
                <a:cs typeface="Tahoma"/>
              </a:rPr>
              <a:t>real</a:t>
            </a:r>
            <a:endParaRPr sz="3100">
              <a:latin typeface="Tahoma"/>
              <a:cs typeface="Tahoma"/>
            </a:endParaRPr>
          </a:p>
          <a:p>
            <a:pPr marL="413384">
              <a:lnSpc>
                <a:spcPts val="4225"/>
              </a:lnSpc>
            </a:pPr>
            <a:r>
              <a:rPr sz="3600" spc="-150" dirty="0">
                <a:solidFill>
                  <a:srgbClr val="FF6600"/>
                </a:solidFill>
                <a:latin typeface="Tahoma"/>
                <a:cs typeface="Tahoma"/>
              </a:rPr>
              <a:t>-</a:t>
            </a:r>
            <a:r>
              <a:rPr sz="3600" spc="1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2900" spc="65" dirty="0">
                <a:latin typeface="Tahoma"/>
                <a:cs typeface="Tahoma"/>
              </a:rPr>
              <a:t>¿Cuál</a:t>
            </a:r>
            <a:r>
              <a:rPr sz="2900" spc="-155" dirty="0">
                <a:latin typeface="Tahoma"/>
                <a:cs typeface="Tahoma"/>
              </a:rPr>
              <a:t> </a:t>
            </a:r>
            <a:r>
              <a:rPr sz="2900" spc="100" dirty="0">
                <a:latin typeface="Tahoma"/>
                <a:cs typeface="Tahoma"/>
              </a:rPr>
              <a:t>es</a:t>
            </a:r>
            <a:r>
              <a:rPr sz="2900" spc="-155" dirty="0">
                <a:latin typeface="Tahoma"/>
                <a:cs typeface="Tahoma"/>
              </a:rPr>
              <a:t> </a:t>
            </a:r>
            <a:r>
              <a:rPr sz="2900" spc="180" dirty="0">
                <a:latin typeface="Tahoma"/>
                <a:cs typeface="Tahoma"/>
              </a:rPr>
              <a:t>mi</a:t>
            </a:r>
            <a:r>
              <a:rPr sz="2900" spc="-155" dirty="0">
                <a:latin typeface="Tahoma"/>
                <a:cs typeface="Tahoma"/>
              </a:rPr>
              <a:t> </a:t>
            </a:r>
            <a:r>
              <a:rPr sz="2900" spc="110" dirty="0">
                <a:latin typeface="Tahoma"/>
                <a:cs typeface="Tahoma"/>
              </a:rPr>
              <a:t>perfil</a:t>
            </a:r>
            <a:r>
              <a:rPr sz="2900" spc="-155" dirty="0">
                <a:latin typeface="Tahoma"/>
                <a:cs typeface="Tahoma"/>
              </a:rPr>
              <a:t> </a:t>
            </a:r>
            <a:r>
              <a:rPr sz="2900" spc="140" dirty="0">
                <a:latin typeface="Tahoma"/>
                <a:cs typeface="Tahoma"/>
              </a:rPr>
              <a:t>de</a:t>
            </a:r>
            <a:r>
              <a:rPr sz="2900" spc="-155" dirty="0">
                <a:latin typeface="Tahoma"/>
                <a:cs typeface="Tahoma"/>
              </a:rPr>
              <a:t> </a:t>
            </a:r>
            <a:r>
              <a:rPr sz="2900" spc="85" dirty="0">
                <a:latin typeface="Tahoma"/>
                <a:cs typeface="Tahoma"/>
              </a:rPr>
              <a:t>uso/costo?</a:t>
            </a:r>
            <a:endParaRPr sz="2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7800" y="4495800"/>
            <a:ext cx="5099110" cy="147396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007831" y="4103092"/>
            <a:ext cx="3360420" cy="2070100"/>
            <a:chOff x="376008" y="4661743"/>
            <a:chExt cx="3360420" cy="2070100"/>
          </a:xfrm>
        </p:grpSpPr>
        <p:sp>
          <p:nvSpPr>
            <p:cNvPr id="4" name="object 4"/>
            <p:cNvSpPr/>
            <p:nvPr/>
          </p:nvSpPr>
          <p:spPr>
            <a:xfrm>
              <a:off x="433808" y="4707613"/>
              <a:ext cx="1200150" cy="1979295"/>
            </a:xfrm>
            <a:custGeom>
              <a:avLst/>
              <a:gdLst/>
              <a:ahLst/>
              <a:cxnLst/>
              <a:rect l="l" t="t" r="r" b="b"/>
              <a:pathLst>
                <a:path w="1200150" h="1979295">
                  <a:moveTo>
                    <a:pt x="1199612" y="0"/>
                  </a:moveTo>
                  <a:lnTo>
                    <a:pt x="0" y="0"/>
                  </a:lnTo>
                  <a:lnTo>
                    <a:pt x="0" y="1978823"/>
                  </a:lnTo>
                  <a:lnTo>
                    <a:pt x="1199612" y="1978823"/>
                  </a:lnTo>
                  <a:lnTo>
                    <a:pt x="1199612" y="0"/>
                  </a:lnTo>
                  <a:close/>
                </a:path>
              </a:pathLst>
            </a:custGeom>
            <a:solidFill>
              <a:srgbClr val="FFE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24700" y="5039741"/>
              <a:ext cx="611505" cy="1307465"/>
            </a:xfrm>
            <a:custGeom>
              <a:avLst/>
              <a:gdLst/>
              <a:ahLst/>
              <a:cxnLst/>
              <a:rect l="l" t="t" r="r" b="b"/>
              <a:pathLst>
                <a:path w="611505" h="1307464">
                  <a:moveTo>
                    <a:pt x="605472" y="1065072"/>
                  </a:moveTo>
                  <a:lnTo>
                    <a:pt x="594106" y="919238"/>
                  </a:lnTo>
                  <a:lnTo>
                    <a:pt x="559054" y="844854"/>
                  </a:lnTo>
                  <a:lnTo>
                    <a:pt x="528726" y="799947"/>
                  </a:lnTo>
                  <a:lnTo>
                    <a:pt x="81495" y="806361"/>
                  </a:lnTo>
                  <a:lnTo>
                    <a:pt x="40741" y="878801"/>
                  </a:lnTo>
                  <a:lnTo>
                    <a:pt x="5676" y="975156"/>
                  </a:lnTo>
                  <a:lnTo>
                    <a:pt x="0" y="1092593"/>
                  </a:lnTo>
                  <a:lnTo>
                    <a:pt x="23685" y="1206347"/>
                  </a:lnTo>
                  <a:lnTo>
                    <a:pt x="58750" y="1285240"/>
                  </a:lnTo>
                  <a:lnTo>
                    <a:pt x="81495" y="1307261"/>
                  </a:lnTo>
                  <a:lnTo>
                    <a:pt x="546735" y="1307261"/>
                  </a:lnTo>
                  <a:lnTo>
                    <a:pt x="594106" y="1184325"/>
                  </a:lnTo>
                  <a:lnTo>
                    <a:pt x="605472" y="1065072"/>
                  </a:lnTo>
                  <a:close/>
                </a:path>
                <a:path w="611505" h="1307464">
                  <a:moveTo>
                    <a:pt x="611149" y="191731"/>
                  </a:moveTo>
                  <a:lnTo>
                    <a:pt x="594106" y="96291"/>
                  </a:lnTo>
                  <a:lnTo>
                    <a:pt x="563778" y="22910"/>
                  </a:lnTo>
                  <a:lnTo>
                    <a:pt x="528726" y="0"/>
                  </a:lnTo>
                  <a:lnTo>
                    <a:pt x="75806" y="0"/>
                  </a:lnTo>
                  <a:lnTo>
                    <a:pt x="40741" y="62344"/>
                  </a:lnTo>
                  <a:lnTo>
                    <a:pt x="17056" y="152222"/>
                  </a:lnTo>
                  <a:lnTo>
                    <a:pt x="0" y="231152"/>
                  </a:lnTo>
                  <a:lnTo>
                    <a:pt x="5676" y="361391"/>
                  </a:lnTo>
                  <a:lnTo>
                    <a:pt x="40741" y="444881"/>
                  </a:lnTo>
                  <a:lnTo>
                    <a:pt x="63487" y="490791"/>
                  </a:lnTo>
                  <a:lnTo>
                    <a:pt x="541045" y="496265"/>
                  </a:lnTo>
                  <a:lnTo>
                    <a:pt x="594106" y="388937"/>
                  </a:lnTo>
                  <a:lnTo>
                    <a:pt x="611149" y="293497"/>
                  </a:lnTo>
                  <a:lnTo>
                    <a:pt x="611149" y="1917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6008" y="4661750"/>
              <a:ext cx="1310005" cy="2070100"/>
            </a:xfrm>
            <a:custGeom>
              <a:avLst/>
              <a:gdLst/>
              <a:ahLst/>
              <a:cxnLst/>
              <a:rect l="l" t="t" r="r" b="b"/>
              <a:pathLst>
                <a:path w="1310005" h="2070100">
                  <a:moveTo>
                    <a:pt x="604532" y="1339392"/>
                  </a:moveTo>
                  <a:lnTo>
                    <a:pt x="505980" y="1339392"/>
                  </a:lnTo>
                  <a:lnTo>
                    <a:pt x="505980" y="1537550"/>
                  </a:lnTo>
                  <a:lnTo>
                    <a:pt x="604532" y="1537550"/>
                  </a:lnTo>
                  <a:lnTo>
                    <a:pt x="604532" y="1339392"/>
                  </a:lnTo>
                  <a:close/>
                </a:path>
                <a:path w="1310005" h="2070100">
                  <a:moveTo>
                    <a:pt x="604532" y="523786"/>
                  </a:moveTo>
                  <a:lnTo>
                    <a:pt x="505980" y="523786"/>
                  </a:lnTo>
                  <a:lnTo>
                    <a:pt x="505980" y="721944"/>
                  </a:lnTo>
                  <a:lnTo>
                    <a:pt x="604532" y="721944"/>
                  </a:lnTo>
                  <a:lnTo>
                    <a:pt x="604532" y="523786"/>
                  </a:lnTo>
                  <a:close/>
                </a:path>
                <a:path w="1310005" h="2070100">
                  <a:moveTo>
                    <a:pt x="802563" y="1339392"/>
                  </a:moveTo>
                  <a:lnTo>
                    <a:pt x="704024" y="1339392"/>
                  </a:lnTo>
                  <a:lnTo>
                    <a:pt x="704024" y="1537550"/>
                  </a:lnTo>
                  <a:lnTo>
                    <a:pt x="802563" y="1537550"/>
                  </a:lnTo>
                  <a:lnTo>
                    <a:pt x="802563" y="1339392"/>
                  </a:lnTo>
                  <a:close/>
                </a:path>
                <a:path w="1310005" h="2070100">
                  <a:moveTo>
                    <a:pt x="802563" y="523786"/>
                  </a:moveTo>
                  <a:lnTo>
                    <a:pt x="704024" y="523786"/>
                  </a:lnTo>
                  <a:lnTo>
                    <a:pt x="704024" y="721944"/>
                  </a:lnTo>
                  <a:lnTo>
                    <a:pt x="802563" y="721944"/>
                  </a:lnTo>
                  <a:lnTo>
                    <a:pt x="802563" y="523786"/>
                  </a:lnTo>
                  <a:close/>
                </a:path>
                <a:path w="1310005" h="2070100">
                  <a:moveTo>
                    <a:pt x="1006259" y="1423797"/>
                  </a:moveTo>
                  <a:lnTo>
                    <a:pt x="1004417" y="1385265"/>
                  </a:lnTo>
                  <a:lnTo>
                    <a:pt x="998740" y="1346733"/>
                  </a:lnTo>
                  <a:lnTo>
                    <a:pt x="992098" y="1309103"/>
                  </a:lnTo>
                  <a:lnTo>
                    <a:pt x="967447" y="1238504"/>
                  </a:lnTo>
                  <a:lnTo>
                    <a:pt x="934237" y="1177010"/>
                  </a:lnTo>
                  <a:lnTo>
                    <a:pt x="914387" y="1149477"/>
                  </a:lnTo>
                  <a:lnTo>
                    <a:pt x="910551" y="1143063"/>
                  </a:lnTo>
                  <a:lnTo>
                    <a:pt x="910551" y="1368755"/>
                  </a:lnTo>
                  <a:lnTo>
                    <a:pt x="910551" y="1476082"/>
                  </a:lnTo>
                  <a:lnTo>
                    <a:pt x="892543" y="1560487"/>
                  </a:lnTo>
                  <a:lnTo>
                    <a:pt x="881176" y="1594434"/>
                  </a:lnTo>
                  <a:lnTo>
                    <a:pt x="864133" y="1628368"/>
                  </a:lnTo>
                  <a:lnTo>
                    <a:pt x="866127" y="1632966"/>
                  </a:lnTo>
                  <a:lnTo>
                    <a:pt x="447230" y="1632966"/>
                  </a:lnTo>
                  <a:lnTo>
                    <a:pt x="430187" y="1604518"/>
                  </a:lnTo>
                  <a:lnTo>
                    <a:pt x="418807" y="1565986"/>
                  </a:lnTo>
                  <a:lnTo>
                    <a:pt x="400799" y="1509115"/>
                  </a:lnTo>
                  <a:lnTo>
                    <a:pt x="400799" y="1401775"/>
                  </a:lnTo>
                  <a:lnTo>
                    <a:pt x="418807" y="1318285"/>
                  </a:lnTo>
                  <a:lnTo>
                    <a:pt x="430187" y="1284338"/>
                  </a:lnTo>
                  <a:lnTo>
                    <a:pt x="447230" y="1249464"/>
                  </a:lnTo>
                  <a:lnTo>
                    <a:pt x="445236" y="1244917"/>
                  </a:lnTo>
                  <a:lnTo>
                    <a:pt x="864133" y="1244917"/>
                  </a:lnTo>
                  <a:lnTo>
                    <a:pt x="881176" y="1273302"/>
                  </a:lnTo>
                  <a:lnTo>
                    <a:pt x="892543" y="1311884"/>
                  </a:lnTo>
                  <a:lnTo>
                    <a:pt x="910551" y="1368755"/>
                  </a:lnTo>
                  <a:lnTo>
                    <a:pt x="910551" y="1143063"/>
                  </a:lnTo>
                  <a:lnTo>
                    <a:pt x="403644" y="1143063"/>
                  </a:lnTo>
                  <a:lnTo>
                    <a:pt x="403644" y="1149591"/>
                  </a:lnTo>
                  <a:lnTo>
                    <a:pt x="400799" y="1143063"/>
                  </a:lnTo>
                  <a:lnTo>
                    <a:pt x="363842" y="1199934"/>
                  </a:lnTo>
                  <a:lnTo>
                    <a:pt x="333527" y="1265974"/>
                  </a:lnTo>
                  <a:lnTo>
                    <a:pt x="313626" y="1338478"/>
                  </a:lnTo>
                  <a:lnTo>
                    <a:pt x="304152" y="1415542"/>
                  </a:lnTo>
                  <a:lnTo>
                    <a:pt x="304152" y="1454073"/>
                  </a:lnTo>
                  <a:lnTo>
                    <a:pt x="306997" y="1493507"/>
                  </a:lnTo>
                  <a:lnTo>
                    <a:pt x="319316" y="1568742"/>
                  </a:lnTo>
                  <a:lnTo>
                    <a:pt x="343954" y="1638465"/>
                  </a:lnTo>
                  <a:lnTo>
                    <a:pt x="377113" y="1700847"/>
                  </a:lnTo>
                  <a:lnTo>
                    <a:pt x="400799" y="1734794"/>
                  </a:lnTo>
                  <a:lnTo>
                    <a:pt x="907745" y="1734794"/>
                  </a:lnTo>
                  <a:lnTo>
                    <a:pt x="907745" y="1728368"/>
                  </a:lnTo>
                  <a:lnTo>
                    <a:pt x="910551" y="1734794"/>
                  </a:lnTo>
                  <a:lnTo>
                    <a:pt x="947521" y="1677911"/>
                  </a:lnTo>
                  <a:lnTo>
                    <a:pt x="977849" y="1611858"/>
                  </a:lnTo>
                  <a:lnTo>
                    <a:pt x="997775" y="1539392"/>
                  </a:lnTo>
                  <a:lnTo>
                    <a:pt x="1006259" y="1462328"/>
                  </a:lnTo>
                  <a:lnTo>
                    <a:pt x="1006259" y="1423797"/>
                  </a:lnTo>
                  <a:close/>
                </a:path>
                <a:path w="1310005" h="2070100">
                  <a:moveTo>
                    <a:pt x="1006259" y="607301"/>
                  </a:moveTo>
                  <a:lnTo>
                    <a:pt x="1004417" y="568794"/>
                  </a:lnTo>
                  <a:lnTo>
                    <a:pt x="992098" y="493572"/>
                  </a:lnTo>
                  <a:lnTo>
                    <a:pt x="980732" y="456844"/>
                  </a:lnTo>
                  <a:lnTo>
                    <a:pt x="951357" y="389864"/>
                  </a:lnTo>
                  <a:lnTo>
                    <a:pt x="914387" y="333006"/>
                  </a:lnTo>
                  <a:lnTo>
                    <a:pt x="910551" y="326605"/>
                  </a:lnTo>
                  <a:lnTo>
                    <a:pt x="910551" y="553212"/>
                  </a:lnTo>
                  <a:lnTo>
                    <a:pt x="910551" y="660527"/>
                  </a:lnTo>
                  <a:lnTo>
                    <a:pt x="892543" y="744016"/>
                  </a:lnTo>
                  <a:lnTo>
                    <a:pt x="881176" y="777963"/>
                  </a:lnTo>
                  <a:lnTo>
                    <a:pt x="864133" y="811911"/>
                  </a:lnTo>
                  <a:lnTo>
                    <a:pt x="866101" y="816470"/>
                  </a:lnTo>
                  <a:lnTo>
                    <a:pt x="447230" y="816470"/>
                  </a:lnTo>
                  <a:lnTo>
                    <a:pt x="430187" y="788924"/>
                  </a:lnTo>
                  <a:lnTo>
                    <a:pt x="418807" y="749490"/>
                  </a:lnTo>
                  <a:lnTo>
                    <a:pt x="400799" y="692632"/>
                  </a:lnTo>
                  <a:lnTo>
                    <a:pt x="400799" y="586232"/>
                  </a:lnTo>
                  <a:lnTo>
                    <a:pt x="418807" y="501827"/>
                  </a:lnTo>
                  <a:lnTo>
                    <a:pt x="430187" y="467868"/>
                  </a:lnTo>
                  <a:lnTo>
                    <a:pt x="447230" y="433920"/>
                  </a:lnTo>
                  <a:lnTo>
                    <a:pt x="445223" y="429298"/>
                  </a:lnTo>
                  <a:lnTo>
                    <a:pt x="864133" y="429298"/>
                  </a:lnTo>
                  <a:lnTo>
                    <a:pt x="881176" y="456844"/>
                  </a:lnTo>
                  <a:lnTo>
                    <a:pt x="892543" y="496265"/>
                  </a:lnTo>
                  <a:lnTo>
                    <a:pt x="910551" y="553212"/>
                  </a:lnTo>
                  <a:lnTo>
                    <a:pt x="910551" y="326605"/>
                  </a:lnTo>
                  <a:lnTo>
                    <a:pt x="403644" y="326605"/>
                  </a:lnTo>
                  <a:lnTo>
                    <a:pt x="403644" y="333184"/>
                  </a:lnTo>
                  <a:lnTo>
                    <a:pt x="400799" y="326605"/>
                  </a:lnTo>
                  <a:lnTo>
                    <a:pt x="346798" y="415556"/>
                  </a:lnTo>
                  <a:lnTo>
                    <a:pt x="322160" y="485305"/>
                  </a:lnTo>
                  <a:lnTo>
                    <a:pt x="313626" y="522884"/>
                  </a:lnTo>
                  <a:lnTo>
                    <a:pt x="304152" y="599033"/>
                  </a:lnTo>
                  <a:lnTo>
                    <a:pt x="304152" y="638467"/>
                  </a:lnTo>
                  <a:lnTo>
                    <a:pt x="306997" y="677049"/>
                  </a:lnTo>
                  <a:lnTo>
                    <a:pt x="319316" y="752271"/>
                  </a:lnTo>
                  <a:lnTo>
                    <a:pt x="330682" y="788924"/>
                  </a:lnTo>
                  <a:lnTo>
                    <a:pt x="360057" y="855891"/>
                  </a:lnTo>
                  <a:lnTo>
                    <a:pt x="397014" y="912837"/>
                  </a:lnTo>
                  <a:lnTo>
                    <a:pt x="400799" y="919238"/>
                  </a:lnTo>
                  <a:lnTo>
                    <a:pt x="907745" y="919238"/>
                  </a:lnTo>
                  <a:lnTo>
                    <a:pt x="907745" y="912761"/>
                  </a:lnTo>
                  <a:lnTo>
                    <a:pt x="910551" y="919238"/>
                  </a:lnTo>
                  <a:lnTo>
                    <a:pt x="947521" y="862368"/>
                  </a:lnTo>
                  <a:lnTo>
                    <a:pt x="977849" y="796251"/>
                  </a:lnTo>
                  <a:lnTo>
                    <a:pt x="997775" y="722871"/>
                  </a:lnTo>
                  <a:lnTo>
                    <a:pt x="1006259" y="646722"/>
                  </a:lnTo>
                  <a:lnTo>
                    <a:pt x="1006259" y="607301"/>
                  </a:lnTo>
                  <a:close/>
                </a:path>
                <a:path w="1310005" h="2070100">
                  <a:moveTo>
                    <a:pt x="1309484" y="0"/>
                  </a:moveTo>
                  <a:lnTo>
                    <a:pt x="1210970" y="0"/>
                  </a:lnTo>
                  <a:lnTo>
                    <a:pt x="1210970" y="101841"/>
                  </a:lnTo>
                  <a:lnTo>
                    <a:pt x="1210970" y="1966899"/>
                  </a:lnTo>
                  <a:lnTo>
                    <a:pt x="98539" y="1966899"/>
                  </a:lnTo>
                  <a:lnTo>
                    <a:pt x="98539" y="101841"/>
                  </a:lnTo>
                  <a:lnTo>
                    <a:pt x="1210970" y="101841"/>
                  </a:lnTo>
                  <a:lnTo>
                    <a:pt x="1210970" y="0"/>
                  </a:lnTo>
                  <a:lnTo>
                    <a:pt x="0" y="0"/>
                  </a:lnTo>
                  <a:lnTo>
                    <a:pt x="546" y="1219"/>
                  </a:lnTo>
                  <a:lnTo>
                    <a:pt x="0" y="927"/>
                  </a:lnTo>
                  <a:lnTo>
                    <a:pt x="0" y="2069642"/>
                  </a:lnTo>
                  <a:lnTo>
                    <a:pt x="1309484" y="2069642"/>
                  </a:lnTo>
                  <a:lnTo>
                    <a:pt x="1308379" y="2067255"/>
                  </a:lnTo>
                  <a:lnTo>
                    <a:pt x="1309484" y="2067814"/>
                  </a:lnTo>
                  <a:lnTo>
                    <a:pt x="13094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0544" y="5643324"/>
              <a:ext cx="105172" cy="10184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0544" y="4830561"/>
              <a:ext cx="105172" cy="10176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0544" y="6452499"/>
              <a:ext cx="105172" cy="10274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732660" y="5491070"/>
              <a:ext cx="1467485" cy="661670"/>
            </a:xfrm>
            <a:custGeom>
              <a:avLst/>
              <a:gdLst/>
              <a:ahLst/>
              <a:cxnLst/>
              <a:rect l="l" t="t" r="r" b="b"/>
              <a:pathLst>
                <a:path w="1467485" h="661670">
                  <a:moveTo>
                    <a:pt x="1466977" y="84864"/>
                  </a:moveTo>
                  <a:lnTo>
                    <a:pt x="1407913" y="74080"/>
                  </a:lnTo>
                  <a:lnTo>
                    <a:pt x="1349031" y="63463"/>
                  </a:lnTo>
                  <a:lnTo>
                    <a:pt x="1290500" y="53165"/>
                  </a:lnTo>
                  <a:lnTo>
                    <a:pt x="1232489" y="43338"/>
                  </a:lnTo>
                  <a:lnTo>
                    <a:pt x="1175167" y="34136"/>
                  </a:lnTo>
                  <a:lnTo>
                    <a:pt x="1118705" y="25710"/>
                  </a:lnTo>
                  <a:lnTo>
                    <a:pt x="1063271" y="18213"/>
                  </a:lnTo>
                  <a:lnTo>
                    <a:pt x="1009035" y="11797"/>
                  </a:lnTo>
                  <a:lnTo>
                    <a:pt x="956167" y="6616"/>
                  </a:lnTo>
                  <a:lnTo>
                    <a:pt x="904835" y="2821"/>
                  </a:lnTo>
                  <a:lnTo>
                    <a:pt x="855210" y="564"/>
                  </a:lnTo>
                  <a:lnTo>
                    <a:pt x="807461" y="0"/>
                  </a:lnTo>
                  <a:lnTo>
                    <a:pt x="761757" y="1278"/>
                  </a:lnTo>
                  <a:lnTo>
                    <a:pt x="718268" y="4554"/>
                  </a:lnTo>
                  <a:lnTo>
                    <a:pt x="677163" y="9978"/>
                  </a:lnTo>
                  <a:lnTo>
                    <a:pt x="638612" y="17703"/>
                  </a:lnTo>
                  <a:lnTo>
                    <a:pt x="569849" y="40668"/>
                  </a:lnTo>
                  <a:lnTo>
                    <a:pt x="532992" y="62927"/>
                  </a:lnTo>
                  <a:lnTo>
                    <a:pt x="502631" y="92579"/>
                  </a:lnTo>
                  <a:lnTo>
                    <a:pt x="477922" y="128439"/>
                  </a:lnTo>
                  <a:lnTo>
                    <a:pt x="458020" y="169321"/>
                  </a:lnTo>
                  <a:lnTo>
                    <a:pt x="442082" y="214041"/>
                  </a:lnTo>
                  <a:lnTo>
                    <a:pt x="429263" y="261413"/>
                  </a:lnTo>
                  <a:lnTo>
                    <a:pt x="418719" y="310252"/>
                  </a:lnTo>
                  <a:lnTo>
                    <a:pt x="409605" y="359374"/>
                  </a:lnTo>
                  <a:lnTo>
                    <a:pt x="401078" y="407594"/>
                  </a:lnTo>
                  <a:lnTo>
                    <a:pt x="392293" y="453725"/>
                  </a:lnTo>
                  <a:lnTo>
                    <a:pt x="382406" y="496585"/>
                  </a:lnTo>
                  <a:lnTo>
                    <a:pt x="370573" y="534986"/>
                  </a:lnTo>
                  <a:lnTo>
                    <a:pt x="337693" y="593677"/>
                  </a:lnTo>
                  <a:lnTo>
                    <a:pt x="298419" y="625711"/>
                  </a:lnTo>
                  <a:lnTo>
                    <a:pt x="253460" y="646038"/>
                  </a:lnTo>
                  <a:lnTo>
                    <a:pt x="205238" y="657119"/>
                  </a:lnTo>
                  <a:lnTo>
                    <a:pt x="156178" y="661417"/>
                  </a:lnTo>
                  <a:lnTo>
                    <a:pt x="108701" y="661395"/>
                  </a:lnTo>
                  <a:lnTo>
                    <a:pt x="65230" y="659515"/>
                  </a:lnTo>
                  <a:lnTo>
                    <a:pt x="28189" y="658241"/>
                  </a:lnTo>
                  <a:lnTo>
                    <a:pt x="0" y="660034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77518" y="5942800"/>
              <a:ext cx="255270" cy="398780"/>
            </a:xfrm>
            <a:custGeom>
              <a:avLst/>
              <a:gdLst/>
              <a:ahLst/>
              <a:cxnLst/>
              <a:rect l="l" t="t" r="r" b="b"/>
              <a:pathLst>
                <a:path w="255269" h="398779">
                  <a:moveTo>
                    <a:pt x="127507" y="0"/>
                  </a:moveTo>
                  <a:lnTo>
                    <a:pt x="0" y="0"/>
                  </a:lnTo>
                  <a:lnTo>
                    <a:pt x="0" y="398183"/>
                  </a:lnTo>
                  <a:lnTo>
                    <a:pt x="127507" y="398183"/>
                  </a:lnTo>
                  <a:lnTo>
                    <a:pt x="161436" y="391071"/>
                  </a:lnTo>
                  <a:lnTo>
                    <a:pt x="217757" y="339869"/>
                  </a:lnTo>
                  <a:lnTo>
                    <a:pt x="237715" y="299576"/>
                  </a:lnTo>
                  <a:lnTo>
                    <a:pt x="250583" y="252019"/>
                  </a:lnTo>
                  <a:lnTo>
                    <a:pt x="255143" y="199097"/>
                  </a:lnTo>
                  <a:lnTo>
                    <a:pt x="250583" y="146170"/>
                  </a:lnTo>
                  <a:lnTo>
                    <a:pt x="237715" y="98610"/>
                  </a:lnTo>
                  <a:lnTo>
                    <a:pt x="217757" y="58315"/>
                  </a:lnTo>
                  <a:lnTo>
                    <a:pt x="191925" y="27183"/>
                  </a:lnTo>
                  <a:lnTo>
                    <a:pt x="1275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77518" y="5942800"/>
              <a:ext cx="255270" cy="398780"/>
            </a:xfrm>
            <a:custGeom>
              <a:avLst/>
              <a:gdLst/>
              <a:ahLst/>
              <a:cxnLst/>
              <a:rect l="l" t="t" r="r" b="b"/>
              <a:pathLst>
                <a:path w="255269" h="398779">
                  <a:moveTo>
                    <a:pt x="0" y="0"/>
                  </a:moveTo>
                  <a:lnTo>
                    <a:pt x="127507" y="0"/>
                  </a:lnTo>
                  <a:lnTo>
                    <a:pt x="161436" y="7112"/>
                  </a:lnTo>
                  <a:lnTo>
                    <a:pt x="217757" y="58315"/>
                  </a:lnTo>
                  <a:lnTo>
                    <a:pt x="237715" y="98610"/>
                  </a:lnTo>
                  <a:lnTo>
                    <a:pt x="250583" y="146170"/>
                  </a:lnTo>
                  <a:lnTo>
                    <a:pt x="255143" y="199097"/>
                  </a:lnTo>
                  <a:lnTo>
                    <a:pt x="250583" y="252019"/>
                  </a:lnTo>
                  <a:lnTo>
                    <a:pt x="237715" y="299576"/>
                  </a:lnTo>
                  <a:lnTo>
                    <a:pt x="217757" y="339869"/>
                  </a:lnTo>
                  <a:lnTo>
                    <a:pt x="191925" y="371000"/>
                  </a:lnTo>
                  <a:lnTo>
                    <a:pt x="127507" y="398183"/>
                  </a:lnTo>
                  <a:lnTo>
                    <a:pt x="0" y="398183"/>
                  </a:lnTo>
                  <a:lnTo>
                    <a:pt x="0" y="0"/>
                  </a:lnTo>
                  <a:close/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86954" y="6046038"/>
              <a:ext cx="303530" cy="177165"/>
            </a:xfrm>
            <a:custGeom>
              <a:avLst/>
              <a:gdLst/>
              <a:ahLst/>
              <a:cxnLst/>
              <a:rect l="l" t="t" r="r" b="b"/>
              <a:pathLst>
                <a:path w="303530" h="177164">
                  <a:moveTo>
                    <a:pt x="292341" y="0"/>
                  </a:moveTo>
                  <a:lnTo>
                    <a:pt x="0" y="0"/>
                  </a:lnTo>
                </a:path>
                <a:path w="303530" h="177164">
                  <a:moveTo>
                    <a:pt x="303009" y="176961"/>
                  </a:moveTo>
                  <a:lnTo>
                    <a:pt x="10629" y="176961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97902" y="5561711"/>
              <a:ext cx="519430" cy="934719"/>
            </a:xfrm>
            <a:custGeom>
              <a:avLst/>
              <a:gdLst/>
              <a:ahLst/>
              <a:cxnLst/>
              <a:rect l="l" t="t" r="r" b="b"/>
              <a:pathLst>
                <a:path w="519429" h="934720">
                  <a:moveTo>
                    <a:pt x="13800" y="0"/>
                  </a:moveTo>
                  <a:lnTo>
                    <a:pt x="86338" y="21961"/>
                  </a:lnTo>
                  <a:lnTo>
                    <a:pt x="132325" y="27688"/>
                  </a:lnTo>
                  <a:lnTo>
                    <a:pt x="181800" y="34942"/>
                  </a:lnTo>
                  <a:lnTo>
                    <a:pt x="230935" y="44436"/>
                  </a:lnTo>
                  <a:lnTo>
                    <a:pt x="275905" y="56888"/>
                  </a:lnTo>
                  <a:lnTo>
                    <a:pt x="312883" y="73011"/>
                  </a:lnTo>
                  <a:lnTo>
                    <a:pt x="347556" y="119138"/>
                  </a:lnTo>
                  <a:lnTo>
                    <a:pt x="342464" y="148459"/>
                  </a:lnTo>
                  <a:lnTo>
                    <a:pt x="327534" y="183620"/>
                  </a:lnTo>
                  <a:lnTo>
                    <a:pt x="304521" y="223570"/>
                  </a:lnTo>
                  <a:lnTo>
                    <a:pt x="275180" y="267259"/>
                  </a:lnTo>
                  <a:lnTo>
                    <a:pt x="241268" y="313634"/>
                  </a:lnTo>
                  <a:lnTo>
                    <a:pt x="204538" y="361646"/>
                  </a:lnTo>
                  <a:lnTo>
                    <a:pt x="166748" y="410244"/>
                  </a:lnTo>
                  <a:lnTo>
                    <a:pt x="129652" y="458376"/>
                  </a:lnTo>
                  <a:lnTo>
                    <a:pt x="95007" y="504992"/>
                  </a:lnTo>
                  <a:lnTo>
                    <a:pt x="64567" y="549041"/>
                  </a:lnTo>
                  <a:lnTo>
                    <a:pt x="40088" y="589471"/>
                  </a:lnTo>
                  <a:lnTo>
                    <a:pt x="23325" y="625233"/>
                  </a:lnTo>
                  <a:lnTo>
                    <a:pt x="5572" y="689160"/>
                  </a:lnTo>
                  <a:lnTo>
                    <a:pt x="0" y="747988"/>
                  </a:lnTo>
                  <a:lnTo>
                    <a:pt x="4228" y="800752"/>
                  </a:lnTo>
                  <a:lnTo>
                    <a:pt x="15875" y="846488"/>
                  </a:lnTo>
                  <a:lnTo>
                    <a:pt x="32559" y="884231"/>
                  </a:lnTo>
                  <a:lnTo>
                    <a:pt x="82425" y="931752"/>
                  </a:lnTo>
                  <a:lnTo>
                    <a:pt x="123246" y="934688"/>
                  </a:lnTo>
                  <a:lnTo>
                    <a:pt x="169785" y="928256"/>
                  </a:lnTo>
                  <a:lnTo>
                    <a:pt x="217463" y="918888"/>
                  </a:lnTo>
                  <a:lnTo>
                    <a:pt x="261704" y="913015"/>
                  </a:lnTo>
                  <a:lnTo>
                    <a:pt x="317197" y="909446"/>
                  </a:lnTo>
                  <a:lnTo>
                    <a:pt x="375036" y="904328"/>
                  </a:lnTo>
                  <a:lnTo>
                    <a:pt x="426278" y="898592"/>
                  </a:lnTo>
                  <a:lnTo>
                    <a:pt x="477432" y="887738"/>
                  </a:lnTo>
                  <a:lnTo>
                    <a:pt x="478128" y="882002"/>
                  </a:lnTo>
                  <a:lnTo>
                    <a:pt x="470752" y="876884"/>
                  </a:lnTo>
                  <a:lnTo>
                    <a:pt x="461983" y="873315"/>
                  </a:lnTo>
                  <a:lnTo>
                    <a:pt x="447696" y="872156"/>
                  </a:lnTo>
                  <a:lnTo>
                    <a:pt x="426264" y="872701"/>
                  </a:lnTo>
                  <a:lnTo>
                    <a:pt x="408405" y="873553"/>
                  </a:lnTo>
                  <a:lnTo>
                    <a:pt x="404833" y="873315"/>
                  </a:lnTo>
                  <a:lnTo>
                    <a:pt x="422141" y="870488"/>
                  </a:lnTo>
                  <a:lnTo>
                    <a:pt x="453379" y="866189"/>
                  </a:lnTo>
                  <a:lnTo>
                    <a:pt x="488951" y="862973"/>
                  </a:lnTo>
                  <a:lnTo>
                    <a:pt x="519260" y="863396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802760" y="678307"/>
            <a:ext cx="441198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700" spc="65" dirty="0">
                <a:solidFill>
                  <a:srgbClr val="FFFFFF"/>
                </a:solidFill>
                <a:latin typeface="Tahoma"/>
                <a:cs typeface="Tahoma"/>
              </a:rPr>
              <a:t>Iniciativa</a:t>
            </a:r>
            <a:r>
              <a:rPr sz="2700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130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27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135" dirty="0">
                <a:solidFill>
                  <a:srgbClr val="FFFFFF"/>
                </a:solidFill>
                <a:latin typeface="Tahoma"/>
                <a:cs typeface="Tahoma"/>
              </a:rPr>
              <a:t>red</a:t>
            </a:r>
            <a:r>
              <a:rPr sz="2700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105" dirty="0">
                <a:solidFill>
                  <a:srgbClr val="FFFFFF"/>
                </a:solidFill>
                <a:latin typeface="Tahoma"/>
                <a:cs typeface="Tahoma"/>
              </a:rPr>
              <a:t>inteligente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710562" y="955189"/>
            <a:ext cx="734695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0" spc="-170" dirty="0">
                <a:solidFill>
                  <a:srgbClr val="FF6600"/>
                </a:solidFill>
              </a:rPr>
              <a:t>-</a:t>
            </a:r>
            <a:r>
              <a:rPr sz="4000" spc="145" dirty="0">
                <a:solidFill>
                  <a:srgbClr val="FF6600"/>
                </a:solidFill>
              </a:rPr>
              <a:t> </a:t>
            </a:r>
            <a:r>
              <a:rPr sz="3300" spc="145" dirty="0">
                <a:solidFill>
                  <a:srgbClr val="009999"/>
                </a:solidFill>
              </a:rPr>
              <a:t>Gestión</a:t>
            </a:r>
            <a:r>
              <a:rPr sz="3300" spc="-185" dirty="0">
                <a:solidFill>
                  <a:srgbClr val="009999"/>
                </a:solidFill>
              </a:rPr>
              <a:t> </a:t>
            </a:r>
            <a:r>
              <a:rPr sz="3300" spc="160" dirty="0">
                <a:solidFill>
                  <a:srgbClr val="009999"/>
                </a:solidFill>
              </a:rPr>
              <a:t>de</a:t>
            </a:r>
            <a:r>
              <a:rPr sz="3300" spc="-180" dirty="0">
                <a:solidFill>
                  <a:srgbClr val="009999"/>
                </a:solidFill>
              </a:rPr>
              <a:t> </a:t>
            </a:r>
            <a:r>
              <a:rPr sz="3300" spc="105" dirty="0">
                <a:solidFill>
                  <a:srgbClr val="009999"/>
                </a:solidFill>
              </a:rPr>
              <a:t>la</a:t>
            </a:r>
            <a:r>
              <a:rPr sz="3300" spc="-185" dirty="0">
                <a:solidFill>
                  <a:srgbClr val="009999"/>
                </a:solidFill>
              </a:rPr>
              <a:t> </a:t>
            </a:r>
            <a:r>
              <a:rPr sz="3300" spc="180" dirty="0">
                <a:solidFill>
                  <a:srgbClr val="009999"/>
                </a:solidFill>
              </a:rPr>
              <a:t>demanda</a:t>
            </a:r>
            <a:r>
              <a:rPr sz="3300" spc="-185" dirty="0">
                <a:solidFill>
                  <a:srgbClr val="009999"/>
                </a:solidFill>
              </a:rPr>
              <a:t> </a:t>
            </a:r>
            <a:r>
              <a:rPr sz="3300" spc="130" dirty="0">
                <a:solidFill>
                  <a:srgbClr val="009999"/>
                </a:solidFill>
              </a:rPr>
              <a:t>cooperativa</a:t>
            </a:r>
            <a:endParaRPr sz="3300"/>
          </a:p>
        </p:txBody>
      </p:sp>
      <p:sp>
        <p:nvSpPr>
          <p:cNvPr id="17" name="object 17"/>
          <p:cNvSpPr txBox="1"/>
          <p:nvPr/>
        </p:nvSpPr>
        <p:spPr>
          <a:xfrm>
            <a:off x="2116517" y="1693571"/>
            <a:ext cx="7784465" cy="224997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306705" indent="-294640">
              <a:spcBef>
                <a:spcPts val="625"/>
              </a:spcBef>
              <a:buClr>
                <a:srgbClr val="FF6600"/>
              </a:buClr>
              <a:buSzPct val="133333"/>
              <a:buChar char="-"/>
              <a:tabLst>
                <a:tab pos="307340" algn="l"/>
              </a:tabLst>
            </a:pPr>
            <a:r>
              <a:rPr sz="2400" spc="114" dirty="0">
                <a:latin typeface="Tahoma"/>
                <a:cs typeface="Tahoma"/>
              </a:rPr>
              <a:t>Apague</a:t>
            </a:r>
            <a:r>
              <a:rPr sz="2400" spc="-130" dirty="0">
                <a:latin typeface="Tahoma"/>
                <a:cs typeface="Tahoma"/>
              </a:rPr>
              <a:t> </a:t>
            </a:r>
            <a:r>
              <a:rPr sz="2400" spc="145" dirty="0">
                <a:latin typeface="Tahoma"/>
                <a:cs typeface="Tahoma"/>
              </a:rPr>
              <a:t>mi</a:t>
            </a:r>
            <a:r>
              <a:rPr sz="2400" spc="-130" dirty="0">
                <a:latin typeface="Tahoma"/>
                <a:cs typeface="Tahoma"/>
              </a:rPr>
              <a:t> </a:t>
            </a:r>
            <a:r>
              <a:rPr sz="2400" spc="85" dirty="0">
                <a:latin typeface="Tahoma"/>
                <a:cs typeface="Tahoma"/>
              </a:rPr>
              <a:t>CA</a:t>
            </a:r>
            <a:r>
              <a:rPr sz="2400" spc="-125" dirty="0">
                <a:latin typeface="Tahoma"/>
                <a:cs typeface="Tahoma"/>
              </a:rPr>
              <a:t> </a:t>
            </a:r>
            <a:r>
              <a:rPr sz="2400" spc="114" dirty="0">
                <a:latin typeface="Tahoma"/>
                <a:cs typeface="Tahoma"/>
              </a:rPr>
              <a:t>cuando</a:t>
            </a:r>
            <a:r>
              <a:rPr sz="2400" spc="-130" dirty="0">
                <a:latin typeface="Tahoma"/>
                <a:cs typeface="Tahoma"/>
              </a:rPr>
              <a:t> </a:t>
            </a:r>
            <a:r>
              <a:rPr sz="2400" spc="80" dirty="0">
                <a:latin typeface="Tahoma"/>
                <a:cs typeface="Tahoma"/>
              </a:rPr>
              <a:t>el</a:t>
            </a:r>
            <a:r>
              <a:rPr sz="2400" spc="-130" dirty="0">
                <a:latin typeface="Tahoma"/>
                <a:cs typeface="Tahoma"/>
              </a:rPr>
              <a:t> </a:t>
            </a:r>
            <a:r>
              <a:rPr sz="2400" spc="95" dirty="0">
                <a:latin typeface="Tahoma"/>
                <a:cs typeface="Tahoma"/>
              </a:rPr>
              <a:t>sistema</a:t>
            </a:r>
            <a:r>
              <a:rPr sz="2400" spc="-125" dirty="0">
                <a:latin typeface="Tahoma"/>
                <a:cs typeface="Tahoma"/>
              </a:rPr>
              <a:t> </a:t>
            </a:r>
            <a:r>
              <a:rPr sz="2400" spc="105" dirty="0">
                <a:latin typeface="Tahoma"/>
                <a:cs typeface="Tahoma"/>
              </a:rPr>
              <a:t>lo</a:t>
            </a:r>
            <a:r>
              <a:rPr sz="2400" spc="-130" dirty="0">
                <a:latin typeface="Tahoma"/>
                <a:cs typeface="Tahoma"/>
              </a:rPr>
              <a:t> </a:t>
            </a:r>
            <a:r>
              <a:rPr sz="2400" spc="65" dirty="0">
                <a:latin typeface="Tahoma"/>
                <a:cs typeface="Tahoma"/>
              </a:rPr>
              <a:t>necesite.</a:t>
            </a:r>
            <a:r>
              <a:rPr sz="2400" spc="-130" dirty="0">
                <a:latin typeface="Tahoma"/>
                <a:cs typeface="Tahoma"/>
              </a:rPr>
              <a:t> </a:t>
            </a:r>
            <a:r>
              <a:rPr sz="2400" spc="40" dirty="0">
                <a:latin typeface="Tahoma"/>
                <a:cs typeface="Tahoma"/>
              </a:rPr>
              <a:t>(Fresco</a:t>
            </a:r>
            <a:endParaRPr sz="2400" dirty="0">
              <a:latin typeface="Tahoma"/>
              <a:cs typeface="Tahoma"/>
            </a:endParaRPr>
          </a:p>
          <a:p>
            <a:pPr marL="306705">
              <a:spcBef>
                <a:spcPts val="725"/>
              </a:spcBef>
            </a:pPr>
            <a:r>
              <a:rPr sz="2400" spc="75" dirty="0">
                <a:latin typeface="Tahoma"/>
                <a:cs typeface="Tahoma"/>
              </a:rPr>
              <a:t>Guardián</a:t>
            </a:r>
            <a:r>
              <a:rPr sz="2400" spc="-85" dirty="0">
                <a:latin typeface="Tahoma"/>
                <a:cs typeface="Tahoma"/>
              </a:rPr>
              <a:t> </a:t>
            </a:r>
            <a:r>
              <a:rPr sz="2400" spc="-70" dirty="0">
                <a:latin typeface="Tahoma"/>
                <a:cs typeface="Tahoma"/>
              </a:rPr>
              <a:t>--</a:t>
            </a:r>
            <a:r>
              <a:rPr sz="2400" spc="-85" dirty="0">
                <a:latin typeface="Tahoma"/>
                <a:cs typeface="Tahoma"/>
              </a:rPr>
              <a:t> </a:t>
            </a:r>
            <a:r>
              <a:rPr sz="2400" spc="65" dirty="0">
                <a:latin typeface="Tahoma"/>
                <a:cs typeface="Tahoma"/>
              </a:rPr>
              <a:t>Interruptor</a:t>
            </a:r>
            <a:r>
              <a:rPr sz="2400" spc="-85" dirty="0">
                <a:latin typeface="Tahoma"/>
                <a:cs typeface="Tahoma"/>
              </a:rPr>
              <a:t> </a:t>
            </a:r>
            <a:r>
              <a:rPr sz="2400" spc="75" dirty="0">
                <a:latin typeface="Tahoma"/>
                <a:cs typeface="Tahoma"/>
              </a:rPr>
              <a:t>de</a:t>
            </a:r>
            <a:r>
              <a:rPr sz="2400" spc="-85" dirty="0">
                <a:latin typeface="Tahoma"/>
                <a:cs typeface="Tahoma"/>
              </a:rPr>
              <a:t> </a:t>
            </a:r>
            <a:r>
              <a:rPr sz="2400" spc="55" dirty="0">
                <a:latin typeface="Tahoma"/>
                <a:cs typeface="Tahoma"/>
              </a:rPr>
              <a:t>ahorro)</a:t>
            </a:r>
            <a:endParaRPr sz="2400" dirty="0">
              <a:latin typeface="Tahoma"/>
              <a:cs typeface="Tahoma"/>
            </a:endParaRPr>
          </a:p>
          <a:p>
            <a:pPr marL="306705" marR="897890" indent="-294640">
              <a:lnSpc>
                <a:spcPts val="3270"/>
              </a:lnSpc>
              <a:spcBef>
                <a:spcPts val="600"/>
              </a:spcBef>
              <a:buClr>
                <a:srgbClr val="FF6600"/>
              </a:buClr>
              <a:buSzPct val="133333"/>
              <a:buChar char="-"/>
              <a:tabLst>
                <a:tab pos="307340" algn="l"/>
              </a:tabLst>
            </a:pPr>
            <a:r>
              <a:rPr sz="2400" spc="95" dirty="0">
                <a:latin typeface="Tahoma"/>
                <a:cs typeface="Tahoma"/>
              </a:rPr>
              <a:t>Realimentar</a:t>
            </a:r>
            <a:r>
              <a:rPr sz="2400" spc="-135" dirty="0">
                <a:latin typeface="Tahoma"/>
                <a:cs typeface="Tahoma"/>
              </a:rPr>
              <a:t> </a:t>
            </a:r>
            <a:r>
              <a:rPr sz="2400" spc="80" dirty="0">
                <a:latin typeface="Tahoma"/>
                <a:cs typeface="Tahoma"/>
              </a:rPr>
              <a:t>el</a:t>
            </a:r>
            <a:r>
              <a:rPr sz="2400" spc="-130" dirty="0">
                <a:latin typeface="Tahoma"/>
                <a:cs typeface="Tahoma"/>
              </a:rPr>
              <a:t> </a:t>
            </a:r>
            <a:r>
              <a:rPr sz="2400" spc="95" dirty="0">
                <a:latin typeface="Tahoma"/>
                <a:cs typeface="Tahoma"/>
              </a:rPr>
              <a:t>sistema</a:t>
            </a:r>
            <a:r>
              <a:rPr sz="2400" spc="-130" dirty="0">
                <a:latin typeface="Tahoma"/>
                <a:cs typeface="Tahoma"/>
              </a:rPr>
              <a:t> </a:t>
            </a:r>
            <a:r>
              <a:rPr sz="2400" spc="110" dirty="0">
                <a:latin typeface="Tahoma"/>
                <a:cs typeface="Tahoma"/>
              </a:rPr>
              <a:t>desde</a:t>
            </a:r>
            <a:r>
              <a:rPr sz="2400" spc="-130" dirty="0">
                <a:latin typeface="Tahoma"/>
                <a:cs typeface="Tahoma"/>
              </a:rPr>
              <a:t> </a:t>
            </a:r>
            <a:r>
              <a:rPr sz="2400" spc="145" dirty="0">
                <a:latin typeface="Tahoma"/>
                <a:cs typeface="Tahoma"/>
              </a:rPr>
              <a:t>mi</a:t>
            </a:r>
            <a:r>
              <a:rPr sz="2400" spc="-130" dirty="0">
                <a:latin typeface="Tahoma"/>
                <a:cs typeface="Tahoma"/>
              </a:rPr>
              <a:t> </a:t>
            </a:r>
            <a:r>
              <a:rPr sz="2400" spc="105" dirty="0">
                <a:latin typeface="Tahoma"/>
                <a:cs typeface="Tahoma"/>
              </a:rPr>
              <a:t>panel</a:t>
            </a:r>
            <a:r>
              <a:rPr sz="2400" spc="-130" dirty="0">
                <a:latin typeface="Tahoma"/>
                <a:cs typeface="Tahoma"/>
              </a:rPr>
              <a:t> </a:t>
            </a:r>
            <a:r>
              <a:rPr sz="2400" spc="100" dirty="0">
                <a:latin typeface="Tahoma"/>
                <a:cs typeface="Tahoma"/>
              </a:rPr>
              <a:t>solar</a:t>
            </a:r>
            <a:r>
              <a:rPr sz="2400" spc="-130" dirty="0">
                <a:latin typeface="Tahoma"/>
                <a:cs typeface="Tahoma"/>
              </a:rPr>
              <a:t> </a:t>
            </a:r>
            <a:r>
              <a:rPr sz="2400" spc="145" dirty="0">
                <a:latin typeface="Tahoma"/>
                <a:cs typeface="Tahoma"/>
              </a:rPr>
              <a:t>o </a:t>
            </a:r>
            <a:r>
              <a:rPr sz="2400" spc="-735" dirty="0">
                <a:latin typeface="Tahoma"/>
                <a:cs typeface="Tahoma"/>
              </a:rPr>
              <a:t> </a:t>
            </a:r>
            <a:r>
              <a:rPr sz="2400" spc="90" dirty="0">
                <a:latin typeface="Tahoma"/>
                <a:cs typeface="Tahoma"/>
              </a:rPr>
              <a:t>coche</a:t>
            </a:r>
            <a:r>
              <a:rPr sz="2400" spc="-135" dirty="0">
                <a:latin typeface="Tahoma"/>
                <a:cs typeface="Tahoma"/>
              </a:rPr>
              <a:t> </a:t>
            </a:r>
            <a:r>
              <a:rPr sz="2400" spc="65" dirty="0">
                <a:latin typeface="Tahoma"/>
                <a:cs typeface="Tahoma"/>
              </a:rPr>
              <a:t>eléctrico.</a:t>
            </a:r>
            <a:endParaRPr sz="2400" dirty="0">
              <a:latin typeface="Tahoma"/>
              <a:cs typeface="Tahoma"/>
            </a:endParaRPr>
          </a:p>
          <a:p>
            <a:pPr marL="306705" indent="-294640">
              <a:spcBef>
                <a:spcPts val="500"/>
              </a:spcBef>
              <a:buClr>
                <a:srgbClr val="FF6600"/>
              </a:buClr>
              <a:buSzPct val="128000"/>
              <a:buChar char="-"/>
              <a:tabLst>
                <a:tab pos="307340" algn="l"/>
              </a:tabLst>
            </a:pPr>
            <a:r>
              <a:rPr sz="2400" spc="-90" dirty="0">
                <a:latin typeface="Tahoma"/>
                <a:cs typeface="Tahoma"/>
              </a:rPr>
              <a:t>.</a:t>
            </a:r>
            <a:r>
              <a:rPr sz="2400" spc="-135" dirty="0">
                <a:latin typeface="Tahoma"/>
                <a:cs typeface="Tahoma"/>
              </a:rPr>
              <a:t> </a:t>
            </a:r>
            <a:r>
              <a:rPr sz="2400" spc="-90" dirty="0">
                <a:latin typeface="Tahoma"/>
                <a:cs typeface="Tahoma"/>
              </a:rPr>
              <a:t>.</a:t>
            </a:r>
            <a:r>
              <a:rPr sz="2400" spc="-135" dirty="0">
                <a:latin typeface="Tahoma"/>
                <a:cs typeface="Tahoma"/>
              </a:rPr>
              <a:t> </a:t>
            </a:r>
            <a:r>
              <a:rPr sz="2400" spc="-90" dirty="0">
                <a:latin typeface="Tahoma"/>
                <a:cs typeface="Tahoma"/>
              </a:rPr>
              <a:t>.</a:t>
            </a:r>
            <a:r>
              <a:rPr sz="2400" spc="-135" dirty="0">
                <a:latin typeface="Tahoma"/>
                <a:cs typeface="Tahoma"/>
              </a:rPr>
              <a:t> </a:t>
            </a:r>
            <a:r>
              <a:rPr sz="2400" spc="145" dirty="0">
                <a:latin typeface="Tahoma"/>
                <a:cs typeface="Tahoma"/>
              </a:rPr>
              <a:t>&amp;</a:t>
            </a:r>
            <a:r>
              <a:rPr sz="2400" spc="130" dirty="0">
                <a:latin typeface="Tahoma"/>
                <a:cs typeface="Tahoma"/>
              </a:rPr>
              <a:t>Págame</a:t>
            </a:r>
            <a:r>
              <a:rPr sz="2400" spc="80" dirty="0">
                <a:latin typeface="Tahoma"/>
                <a:cs typeface="Tahoma"/>
              </a:rPr>
              <a:t>$$¡cuando</a:t>
            </a:r>
            <a:r>
              <a:rPr sz="2400" spc="-135" dirty="0">
                <a:latin typeface="Tahoma"/>
                <a:cs typeface="Tahoma"/>
              </a:rPr>
              <a:t> </a:t>
            </a:r>
            <a:r>
              <a:rPr sz="2400" spc="110" dirty="0">
                <a:latin typeface="Tahoma"/>
                <a:cs typeface="Tahoma"/>
              </a:rPr>
              <a:t>lo</a:t>
            </a:r>
            <a:r>
              <a:rPr sz="2400" spc="-135" dirty="0">
                <a:latin typeface="Tahoma"/>
                <a:cs typeface="Tahoma"/>
              </a:rPr>
              <a:t> </a:t>
            </a:r>
            <a:r>
              <a:rPr sz="2400" spc="50" dirty="0">
                <a:latin typeface="Tahoma"/>
                <a:cs typeface="Tahoma"/>
              </a:rPr>
              <a:t>haces!</a:t>
            </a:r>
            <a:endParaRPr sz="24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52600" y="1582290"/>
            <a:ext cx="8486140" cy="5055235"/>
            <a:chOff x="228600" y="1582289"/>
            <a:chExt cx="8486140" cy="50552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2163" y="1582289"/>
              <a:ext cx="7342266" cy="505471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5389295"/>
              <a:ext cx="1236789" cy="123678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15200" y="1600225"/>
              <a:ext cx="1084046" cy="108404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1000" y="2330576"/>
              <a:ext cx="1356360" cy="1356360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1524000" y="274700"/>
            <a:ext cx="9144000" cy="1143000"/>
          </a:xfrm>
          <a:custGeom>
            <a:avLst/>
            <a:gdLst/>
            <a:ahLst/>
            <a:cxnLst/>
            <a:rect l="l" t="t" r="r" b="b"/>
            <a:pathLst>
              <a:path w="9144000" h="1143000">
                <a:moveTo>
                  <a:pt x="9144000" y="0"/>
                </a:moveTo>
                <a:lnTo>
                  <a:pt x="0" y="0"/>
                </a:lnTo>
                <a:lnTo>
                  <a:pt x="0" y="1143000"/>
                </a:lnTo>
                <a:lnTo>
                  <a:pt x="9144000" y="1143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9D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802760" y="678307"/>
            <a:ext cx="441198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700" spc="65" dirty="0"/>
              <a:t>Iniciativa</a:t>
            </a:r>
            <a:r>
              <a:rPr sz="2700" spc="-165" dirty="0"/>
              <a:t> </a:t>
            </a:r>
            <a:r>
              <a:rPr sz="2700" spc="130" dirty="0"/>
              <a:t>de</a:t>
            </a:r>
            <a:r>
              <a:rPr sz="2700" spc="-160" dirty="0"/>
              <a:t> </a:t>
            </a:r>
            <a:r>
              <a:rPr sz="2700" spc="135" dirty="0"/>
              <a:t>red</a:t>
            </a:r>
            <a:r>
              <a:rPr sz="2700" spc="-165" dirty="0"/>
              <a:t> </a:t>
            </a:r>
            <a:r>
              <a:rPr sz="2700" spc="105" dirty="0"/>
              <a:t>inteligente</a:t>
            </a:r>
            <a:endParaRPr sz="2700"/>
          </a:p>
        </p:txBody>
      </p:sp>
      <p:sp>
        <p:nvSpPr>
          <p:cNvPr id="9" name="object 9"/>
          <p:cNvSpPr txBox="1"/>
          <p:nvPr/>
        </p:nvSpPr>
        <p:spPr>
          <a:xfrm>
            <a:off x="6432042" y="6165901"/>
            <a:ext cx="390397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600" b="1" spc="-114" dirty="0">
                <a:solidFill>
                  <a:srgbClr val="FF6600"/>
                </a:solidFill>
                <a:latin typeface="Tahoma"/>
                <a:cs typeface="Tahoma"/>
              </a:rPr>
              <a:t>¿¿¿Funcionará???</a:t>
            </a:r>
            <a:endParaRPr sz="3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E2B4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</TotalTime>
  <Words>3907</Words>
  <Application>Microsoft Office PowerPoint</Application>
  <PresentationFormat>Panorámica</PresentationFormat>
  <Paragraphs>411</Paragraphs>
  <Slides>100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100</vt:i4>
      </vt:variant>
    </vt:vector>
  </HeadingPairs>
  <TitlesOfParts>
    <vt:vector size="106" baseType="lpstr">
      <vt:lpstr>Arial</vt:lpstr>
      <vt:lpstr>Calibri</vt:lpstr>
      <vt:lpstr>Lucida Sans Unicode</vt:lpstr>
      <vt:lpstr>Tahoma</vt:lpstr>
      <vt:lpstr>Wingdings</vt:lpstr>
      <vt:lpstr>Office Theme</vt:lpstr>
      <vt:lpstr>Transmisión de potencia</vt:lpstr>
      <vt:lpstr>Transmisión de potencia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Transmisión de potencia</vt:lpstr>
      <vt:lpstr>Aisladores</vt:lpstr>
      <vt:lpstr>Aisladores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Alambres blindados (estáticos)</vt:lpstr>
      <vt:lpstr>Presentación de PowerPoint</vt:lpstr>
      <vt:lpstr>Transmisión de potencia</vt:lpstr>
      <vt:lpstr>Derechos de paso o Servidumbre</vt:lpstr>
      <vt:lpstr>Presentación de PowerPoint</vt:lpstr>
      <vt:lpstr>Presentación de PowerPoint</vt:lpstr>
      <vt:lpstr>Interconexión de Líneas de Transmisión</vt:lpstr>
      <vt:lpstr>Presentación de PowerPoint</vt:lpstr>
      <vt:lpstr>Presentación de PowerPoint</vt:lpstr>
      <vt:lpstr>Transmisión de potencia</vt:lpstr>
      <vt:lpstr>Transmisión de potencia  Modelo eléctrico</vt:lpstr>
      <vt:lpstr>Transmisión de potencia  Modelo eléctrico</vt:lpstr>
      <vt:lpstr>Presentación de PowerPoint</vt:lpstr>
      <vt:lpstr>Transmisión de potencia  Modelo eléctrico</vt:lpstr>
      <vt:lpstr>Transmisión de potencia  Modelo eléctrico</vt:lpstr>
      <vt:lpstr>Transmisión de potencia  Modelo eléctrico</vt:lpstr>
      <vt:lpstr>Transmisión de potencia  Modelo eléctrico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Transmisión de potencia</vt:lpstr>
      <vt:lpstr>Transmisión de potencia Consideraciones operativas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Transmisión de potencia</vt:lpstr>
      <vt:lpstr>Presentación de PowerPoint</vt:lpstr>
      <vt:lpstr>Transmisión de potencia</vt:lpstr>
      <vt:lpstr>Transmisión de potencia Restauración de circuitos</vt:lpstr>
      <vt:lpstr>Transmisión de potencia Restauración de circuitos</vt:lpstr>
      <vt:lpstr>Transmisión de potencia Restauración de circuitos</vt:lpstr>
      <vt:lpstr>Transmisión de potencia Restauración de circuitos</vt:lpstr>
      <vt:lpstr>Transmisión de potencia Restauración de circuitos</vt:lpstr>
      <vt:lpstr>Presentación de PowerPoint</vt:lpstr>
      <vt:lpstr>Transmisión de potencia</vt:lpstr>
      <vt:lpstr>Transmisión de potencia Corriente continua de alto voltaje (HVDC)</vt:lpstr>
      <vt:lpstr>Transmisión de potencia Corriente continua de alto voltaje (HVDC)</vt:lpstr>
      <vt:lpstr>Transmisión de potencia</vt:lpstr>
      <vt:lpstr>Transmisión de potencia</vt:lpstr>
      <vt:lpstr>Transmisión de potencia Corriente continua de alto voltaje (HVDC)</vt:lpstr>
      <vt:lpstr>Transmisión de potencia Corriente continua de alto voltaje (HVDC)</vt:lpstr>
      <vt:lpstr>Presentación de PowerPoint</vt:lpstr>
      <vt:lpstr>Presentación de PowerPoint</vt:lpstr>
      <vt:lpstr>Transmisión de potencia Corriente continua de alto voltaje (HVDC)</vt:lpstr>
      <vt:lpstr>Transmisión de potencia Corriente continua de alto voltaje (HVDC)</vt:lpstr>
      <vt:lpstr>Transmisión de potencia Corriente continua de alto voltaje (HVDC)</vt:lpstr>
      <vt:lpstr>Transmisión de potencia Corriente continua de alto voltaje (HVDC)</vt:lpstr>
      <vt:lpstr>Ventajas/desventajas de HVDC</vt:lpstr>
      <vt:lpstr>Ventajas/desventajas de HVDC</vt:lpstr>
      <vt:lpstr>Ventajas/desventajas de HVDC</vt:lpstr>
      <vt:lpstr>Ventajas/desventajas de HVDC</vt:lpstr>
      <vt:lpstr>Ventajas/desventajas de HVDC</vt:lpstr>
      <vt:lpstr>- La Red de Transmisión:  Bastante "inteligente" ya</vt:lpstr>
      <vt:lpstr>Iniciativa de red inteligente</vt:lpstr>
      <vt:lpstr>- ¿Está encendido?</vt:lpstr>
      <vt:lpstr>- Gestión de la demanda cooperativa</vt:lpstr>
      <vt:lpstr>Iniciativa de red inteligente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7|Transmisión de potencia</dc:title>
  <cp:lastModifiedBy>Marita</cp:lastModifiedBy>
  <cp:revision>84</cp:revision>
  <dcterms:created xsi:type="dcterms:W3CDTF">2023-01-31T16:55:07Z</dcterms:created>
  <dcterms:modified xsi:type="dcterms:W3CDTF">2023-02-01T03:22:53Z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2023-01-31T00:00:00Z</vt:filetime>
  </property>
</Properties>
</file>